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sldIdLst>
    <p:sldId id="256" r:id="rId2"/>
    <p:sldId id="258" r:id="rId3"/>
    <p:sldId id="259" r:id="rId4"/>
    <p:sldId id="322" r:id="rId5"/>
    <p:sldId id="316" r:id="rId6"/>
    <p:sldId id="317" r:id="rId7"/>
    <p:sldId id="321" r:id="rId8"/>
    <p:sldId id="324" r:id="rId9"/>
    <p:sldId id="323" r:id="rId10"/>
    <p:sldId id="325" r:id="rId11"/>
    <p:sldId id="263" r:id="rId12"/>
    <p:sldId id="262" r:id="rId13"/>
    <p:sldId id="261" r:id="rId14"/>
    <p:sldId id="264" r:id="rId15"/>
    <p:sldId id="265" r:id="rId16"/>
    <p:sldId id="267" r:id="rId17"/>
    <p:sldId id="268" r:id="rId18"/>
    <p:sldId id="273" r:id="rId19"/>
    <p:sldId id="319" r:id="rId20"/>
    <p:sldId id="320" r:id="rId21"/>
    <p:sldId id="272" r:id="rId22"/>
    <p:sldId id="275" r:id="rId23"/>
    <p:sldId id="269" r:id="rId24"/>
    <p:sldId id="277" r:id="rId25"/>
    <p:sldId id="278" r:id="rId26"/>
    <p:sldId id="314" r:id="rId27"/>
    <p:sldId id="311" r:id="rId28"/>
    <p:sldId id="312" r:id="rId29"/>
    <p:sldId id="313" r:id="rId30"/>
  </p:sldIdLst>
  <p:sldSz cx="12192000" cy="6858000"/>
  <p:notesSz cx="7099300" cy="102346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0" d="100"/>
          <a:sy n="100" d="100"/>
        </p:scale>
        <p:origin x="30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7DF41C17-8225-2238-B215-74772E73B7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5BC1672-E23C-7E8A-687B-30D4A6F947D7}"/>
              </a:ext>
            </a:extLst>
          </p:cNvPr>
          <p:cNvSpPr>
            <a:spLocks noGrp="1"/>
          </p:cNvSpPr>
          <p:nvPr>
            <p:ph type="dt" sz="half" idx="10"/>
          </p:nvPr>
        </p:nvSpPr>
        <p:spPr/>
        <p:txBody>
          <a:bodyPr/>
          <a:lstStyle/>
          <a:p>
            <a:fld id="{63A94481-26B0-4EB3-9849-2FCFDDD6C0BF}" type="datetimeFigureOut">
              <a:rPr lang="it-IT" smtClean="0"/>
              <a:t>04/06/2025</a:t>
            </a:fld>
            <a:endParaRPr lang="it-IT"/>
          </a:p>
        </p:txBody>
      </p:sp>
      <p:sp>
        <p:nvSpPr>
          <p:cNvPr id="5" name="Segnaposto piè di pagina 4">
            <a:extLst>
              <a:ext uri="{FF2B5EF4-FFF2-40B4-BE49-F238E27FC236}">
                <a16:creationId xmlns:a16="http://schemas.microsoft.com/office/drawing/2014/main" id="{AA7F01E9-83F9-DAFA-2764-E6227567EAD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9D01680-5474-E9D8-77E2-43504F8ADBD3}"/>
              </a:ext>
            </a:extLst>
          </p:cNvPr>
          <p:cNvSpPr>
            <a:spLocks noGrp="1"/>
          </p:cNvSpPr>
          <p:nvPr>
            <p:ph type="sldNum" sz="quarter" idx="12"/>
          </p:nvPr>
        </p:nvSpPr>
        <p:spPr/>
        <p:txBody>
          <a:bodyPr/>
          <a:lstStyle/>
          <a:p>
            <a:r>
              <a:rPr lang="it-IT"/>
              <a:t>www.dossena.it</a:t>
            </a:r>
          </a:p>
          <a:p>
            <a:endParaRPr lang="it-IT" dirty="0"/>
          </a:p>
        </p:txBody>
      </p:sp>
      <p:cxnSp>
        <p:nvCxnSpPr>
          <p:cNvPr id="8" name="Connettore diritto 7">
            <a:extLst>
              <a:ext uri="{FF2B5EF4-FFF2-40B4-BE49-F238E27FC236}">
                <a16:creationId xmlns:a16="http://schemas.microsoft.com/office/drawing/2014/main" id="{61E9CA93-C3EC-3015-3915-D79B37C6A55D}"/>
              </a:ext>
            </a:extLst>
          </p:cNvPr>
          <p:cNvCxnSpPr>
            <a:cxnSpLocks/>
          </p:cNvCxnSpPr>
          <p:nvPr userDrawn="1"/>
        </p:nvCxnSpPr>
        <p:spPr>
          <a:xfrm flipH="1">
            <a:off x="838200" y="1200150"/>
            <a:ext cx="9545020" cy="0"/>
          </a:xfrm>
          <a:prstGeom prst="line">
            <a:avLst/>
          </a:prstGeom>
          <a:ln w="444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Connettore diritto 8">
            <a:extLst>
              <a:ext uri="{FF2B5EF4-FFF2-40B4-BE49-F238E27FC236}">
                <a16:creationId xmlns:a16="http://schemas.microsoft.com/office/drawing/2014/main" id="{7B7F8BC0-4B34-1ABE-33EE-89A4FF25885C}"/>
              </a:ext>
            </a:extLst>
          </p:cNvPr>
          <p:cNvCxnSpPr>
            <a:cxnSpLocks/>
          </p:cNvCxnSpPr>
          <p:nvPr userDrawn="1"/>
        </p:nvCxnSpPr>
        <p:spPr>
          <a:xfrm flipH="1">
            <a:off x="838200" y="1401711"/>
            <a:ext cx="10515600" cy="0"/>
          </a:xfrm>
          <a:prstGeom prst="line">
            <a:avLst/>
          </a:prstGeom>
          <a:ln w="44450">
            <a:solidFill>
              <a:srgbClr val="FF0000"/>
            </a:solidFill>
          </a:ln>
        </p:spPr>
        <p:style>
          <a:lnRef idx="2">
            <a:schemeClr val="accent1"/>
          </a:lnRef>
          <a:fillRef idx="0">
            <a:schemeClr val="accent1"/>
          </a:fillRef>
          <a:effectRef idx="1">
            <a:schemeClr val="accent1"/>
          </a:effectRef>
          <a:fontRef idx="minor">
            <a:schemeClr val="tx1"/>
          </a:fontRef>
        </p:style>
      </p:cxnSp>
      <p:pic>
        <p:nvPicPr>
          <p:cNvPr id="11" name="Immagine 10">
            <a:extLst>
              <a:ext uri="{FF2B5EF4-FFF2-40B4-BE49-F238E27FC236}">
                <a16:creationId xmlns:a16="http://schemas.microsoft.com/office/drawing/2014/main" id="{C125C78A-14FC-A2EC-D9A6-8E65BBE746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31135" y="377843"/>
            <a:ext cx="822665" cy="931794"/>
          </a:xfrm>
          <a:prstGeom prst="rect">
            <a:avLst/>
          </a:prstGeom>
        </p:spPr>
      </p:pic>
    </p:spTree>
    <p:extLst>
      <p:ext uri="{BB962C8B-B14F-4D97-AF65-F5344CB8AC3E}">
        <p14:creationId xmlns:p14="http://schemas.microsoft.com/office/powerpoint/2010/main" val="1201955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6CD88E-C333-7778-CF79-1F902994C66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129C43C-069B-A394-D2D4-A16DE0F199E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3FBC1A6-8F32-C202-1C2A-D9732F8AEB6D}"/>
              </a:ext>
            </a:extLst>
          </p:cNvPr>
          <p:cNvSpPr>
            <a:spLocks noGrp="1"/>
          </p:cNvSpPr>
          <p:nvPr>
            <p:ph type="dt" sz="half" idx="10"/>
          </p:nvPr>
        </p:nvSpPr>
        <p:spPr/>
        <p:txBody>
          <a:bodyPr/>
          <a:lstStyle/>
          <a:p>
            <a:fld id="{63A94481-26B0-4EB3-9849-2FCFDDD6C0BF}" type="datetimeFigureOut">
              <a:rPr lang="it-IT" smtClean="0"/>
              <a:t>04/06/2025</a:t>
            </a:fld>
            <a:endParaRPr lang="it-IT"/>
          </a:p>
        </p:txBody>
      </p:sp>
      <p:sp>
        <p:nvSpPr>
          <p:cNvPr id="5" name="Segnaposto piè di pagina 4">
            <a:extLst>
              <a:ext uri="{FF2B5EF4-FFF2-40B4-BE49-F238E27FC236}">
                <a16:creationId xmlns:a16="http://schemas.microsoft.com/office/drawing/2014/main" id="{B8D1056D-90DC-121A-4A32-A4A6D20BFA7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A2825FD-D01F-388C-FCC9-A04025BC06F1}"/>
              </a:ext>
            </a:extLst>
          </p:cNvPr>
          <p:cNvSpPr>
            <a:spLocks noGrp="1"/>
          </p:cNvSpPr>
          <p:nvPr>
            <p:ph type="sldNum" sz="quarter" idx="12"/>
          </p:nvPr>
        </p:nvSpPr>
        <p:spPr/>
        <p:txBody>
          <a:bodyPr/>
          <a:lstStyle/>
          <a:p>
            <a:fld id="{7DE26C47-7E0F-409E-9F4A-FD14390C2A0D}" type="slidenum">
              <a:rPr lang="it-IT" smtClean="0"/>
              <a:t>‹N›</a:t>
            </a:fld>
            <a:endParaRPr lang="it-IT"/>
          </a:p>
        </p:txBody>
      </p:sp>
    </p:spTree>
    <p:extLst>
      <p:ext uri="{BB962C8B-B14F-4D97-AF65-F5344CB8AC3E}">
        <p14:creationId xmlns:p14="http://schemas.microsoft.com/office/powerpoint/2010/main" val="1765271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FA609DB2-29D3-2B43-15D7-8F5605E10912}"/>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83E2A09-3443-25EC-AFE5-2148E759156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F8B95B8-3FAE-CBAF-534E-6B7D7E27F10E}"/>
              </a:ext>
            </a:extLst>
          </p:cNvPr>
          <p:cNvSpPr>
            <a:spLocks noGrp="1"/>
          </p:cNvSpPr>
          <p:nvPr>
            <p:ph type="dt" sz="half" idx="10"/>
          </p:nvPr>
        </p:nvSpPr>
        <p:spPr/>
        <p:txBody>
          <a:bodyPr/>
          <a:lstStyle/>
          <a:p>
            <a:fld id="{63A94481-26B0-4EB3-9849-2FCFDDD6C0BF}" type="datetimeFigureOut">
              <a:rPr lang="it-IT" smtClean="0"/>
              <a:t>04/06/2025</a:t>
            </a:fld>
            <a:endParaRPr lang="it-IT"/>
          </a:p>
        </p:txBody>
      </p:sp>
      <p:sp>
        <p:nvSpPr>
          <p:cNvPr id="5" name="Segnaposto piè di pagina 4">
            <a:extLst>
              <a:ext uri="{FF2B5EF4-FFF2-40B4-BE49-F238E27FC236}">
                <a16:creationId xmlns:a16="http://schemas.microsoft.com/office/drawing/2014/main" id="{1E4AAB0F-78CE-332F-FA74-D0CFE201788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B402CD5-D16E-0E5B-5C5B-288FDE50EDA9}"/>
              </a:ext>
            </a:extLst>
          </p:cNvPr>
          <p:cNvSpPr>
            <a:spLocks noGrp="1"/>
          </p:cNvSpPr>
          <p:nvPr>
            <p:ph type="sldNum" sz="quarter" idx="12"/>
          </p:nvPr>
        </p:nvSpPr>
        <p:spPr/>
        <p:txBody>
          <a:bodyPr/>
          <a:lstStyle/>
          <a:p>
            <a:fld id="{7DE26C47-7E0F-409E-9F4A-FD14390C2A0D}" type="slidenum">
              <a:rPr lang="it-IT" smtClean="0"/>
              <a:t>‹N›</a:t>
            </a:fld>
            <a:endParaRPr lang="it-IT"/>
          </a:p>
        </p:txBody>
      </p:sp>
    </p:spTree>
    <p:extLst>
      <p:ext uri="{BB962C8B-B14F-4D97-AF65-F5344CB8AC3E}">
        <p14:creationId xmlns:p14="http://schemas.microsoft.com/office/powerpoint/2010/main" val="2035682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850E38-6C39-BA54-273C-9B1E1F2BC61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BA5D270-5B57-69CF-7C3B-49271919965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13F6BE0-3F82-B492-7B5E-8990E8C99F06}"/>
              </a:ext>
            </a:extLst>
          </p:cNvPr>
          <p:cNvSpPr>
            <a:spLocks noGrp="1"/>
          </p:cNvSpPr>
          <p:nvPr>
            <p:ph type="dt" sz="half" idx="10"/>
          </p:nvPr>
        </p:nvSpPr>
        <p:spPr/>
        <p:txBody>
          <a:bodyPr/>
          <a:lstStyle/>
          <a:p>
            <a:fld id="{63A94481-26B0-4EB3-9849-2FCFDDD6C0BF}" type="datetimeFigureOut">
              <a:rPr lang="it-IT" smtClean="0"/>
              <a:t>04/06/2025</a:t>
            </a:fld>
            <a:endParaRPr lang="it-IT"/>
          </a:p>
        </p:txBody>
      </p:sp>
      <p:sp>
        <p:nvSpPr>
          <p:cNvPr id="5" name="Segnaposto piè di pagina 4">
            <a:extLst>
              <a:ext uri="{FF2B5EF4-FFF2-40B4-BE49-F238E27FC236}">
                <a16:creationId xmlns:a16="http://schemas.microsoft.com/office/drawing/2014/main" id="{F6A43E39-3420-A82D-72DB-541D548EAE6C}"/>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6F747A56-B83D-06FB-B3B2-9D828880EE1B}"/>
              </a:ext>
            </a:extLst>
          </p:cNvPr>
          <p:cNvSpPr>
            <a:spLocks noGrp="1"/>
          </p:cNvSpPr>
          <p:nvPr>
            <p:ph type="sldNum" sz="quarter" idx="12"/>
          </p:nvPr>
        </p:nvSpPr>
        <p:spPr/>
        <p:txBody>
          <a:bodyPr/>
          <a:lstStyle/>
          <a:p>
            <a:r>
              <a:rPr lang="it-IT"/>
              <a:t>www.dossena.it</a:t>
            </a:r>
            <a:endParaRPr lang="it-IT" dirty="0"/>
          </a:p>
        </p:txBody>
      </p:sp>
      <p:cxnSp>
        <p:nvCxnSpPr>
          <p:cNvPr id="8" name="Connettore diritto 7">
            <a:extLst>
              <a:ext uri="{FF2B5EF4-FFF2-40B4-BE49-F238E27FC236}">
                <a16:creationId xmlns:a16="http://schemas.microsoft.com/office/drawing/2014/main" id="{611A0C17-15F2-0836-37FA-F1EDED4199F4}"/>
              </a:ext>
            </a:extLst>
          </p:cNvPr>
          <p:cNvCxnSpPr>
            <a:cxnSpLocks/>
          </p:cNvCxnSpPr>
          <p:nvPr userDrawn="1"/>
        </p:nvCxnSpPr>
        <p:spPr>
          <a:xfrm flipH="1">
            <a:off x="838200" y="1200150"/>
            <a:ext cx="9545020" cy="0"/>
          </a:xfrm>
          <a:prstGeom prst="line">
            <a:avLst/>
          </a:prstGeom>
          <a:ln w="444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Connettore diritto 8">
            <a:extLst>
              <a:ext uri="{FF2B5EF4-FFF2-40B4-BE49-F238E27FC236}">
                <a16:creationId xmlns:a16="http://schemas.microsoft.com/office/drawing/2014/main" id="{7CC6F435-385D-F000-3889-47C98258F3EE}"/>
              </a:ext>
            </a:extLst>
          </p:cNvPr>
          <p:cNvCxnSpPr>
            <a:cxnSpLocks/>
          </p:cNvCxnSpPr>
          <p:nvPr userDrawn="1"/>
        </p:nvCxnSpPr>
        <p:spPr>
          <a:xfrm flipH="1">
            <a:off x="838200" y="1401711"/>
            <a:ext cx="10515600" cy="0"/>
          </a:xfrm>
          <a:prstGeom prst="line">
            <a:avLst/>
          </a:prstGeom>
          <a:ln w="44450">
            <a:solidFill>
              <a:srgbClr val="FF0000"/>
            </a:solidFill>
          </a:ln>
        </p:spPr>
        <p:style>
          <a:lnRef idx="2">
            <a:schemeClr val="accent1"/>
          </a:lnRef>
          <a:fillRef idx="0">
            <a:schemeClr val="accent1"/>
          </a:fillRef>
          <a:effectRef idx="1">
            <a:schemeClr val="accent1"/>
          </a:effectRef>
          <a:fontRef idx="minor">
            <a:schemeClr val="tx1"/>
          </a:fontRef>
        </p:style>
      </p:cxnSp>
      <p:pic>
        <p:nvPicPr>
          <p:cNvPr id="12" name="Immagine 11">
            <a:extLst>
              <a:ext uri="{FF2B5EF4-FFF2-40B4-BE49-F238E27FC236}">
                <a16:creationId xmlns:a16="http://schemas.microsoft.com/office/drawing/2014/main" id="{10470BC7-3AD0-3C65-7A01-D1CC8EBDFB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31135" y="377843"/>
            <a:ext cx="822665" cy="931794"/>
          </a:xfrm>
          <a:prstGeom prst="rect">
            <a:avLst/>
          </a:prstGeom>
        </p:spPr>
      </p:pic>
    </p:spTree>
    <p:extLst>
      <p:ext uri="{BB962C8B-B14F-4D97-AF65-F5344CB8AC3E}">
        <p14:creationId xmlns:p14="http://schemas.microsoft.com/office/powerpoint/2010/main" val="617994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4D41A0-ABFB-830D-C306-FA433C1909B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C2FF0A2-C5AB-7C51-BC43-9144774A82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E482EA82-E7A3-7AA5-D96A-482B8FA3533A}"/>
              </a:ext>
            </a:extLst>
          </p:cNvPr>
          <p:cNvSpPr>
            <a:spLocks noGrp="1"/>
          </p:cNvSpPr>
          <p:nvPr>
            <p:ph type="dt" sz="half" idx="10"/>
          </p:nvPr>
        </p:nvSpPr>
        <p:spPr/>
        <p:txBody>
          <a:bodyPr/>
          <a:lstStyle/>
          <a:p>
            <a:fld id="{63A94481-26B0-4EB3-9849-2FCFDDD6C0BF}" type="datetimeFigureOut">
              <a:rPr lang="it-IT" smtClean="0"/>
              <a:t>04/06/2025</a:t>
            </a:fld>
            <a:endParaRPr lang="it-IT"/>
          </a:p>
        </p:txBody>
      </p:sp>
      <p:sp>
        <p:nvSpPr>
          <p:cNvPr id="5" name="Segnaposto piè di pagina 4">
            <a:extLst>
              <a:ext uri="{FF2B5EF4-FFF2-40B4-BE49-F238E27FC236}">
                <a16:creationId xmlns:a16="http://schemas.microsoft.com/office/drawing/2014/main" id="{79919848-42A9-9B8D-B287-18F1D1A3EC2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36A3A6C-DF6C-DEE4-A81A-9E04D6F1769B}"/>
              </a:ext>
            </a:extLst>
          </p:cNvPr>
          <p:cNvSpPr>
            <a:spLocks noGrp="1"/>
          </p:cNvSpPr>
          <p:nvPr>
            <p:ph type="sldNum" sz="quarter" idx="12"/>
          </p:nvPr>
        </p:nvSpPr>
        <p:spPr/>
        <p:txBody>
          <a:bodyPr/>
          <a:lstStyle/>
          <a:p>
            <a:fld id="{7DE26C47-7E0F-409E-9F4A-FD14390C2A0D}" type="slidenum">
              <a:rPr lang="it-IT" smtClean="0"/>
              <a:t>‹N›</a:t>
            </a:fld>
            <a:endParaRPr lang="it-IT"/>
          </a:p>
        </p:txBody>
      </p:sp>
    </p:spTree>
    <p:extLst>
      <p:ext uri="{BB962C8B-B14F-4D97-AF65-F5344CB8AC3E}">
        <p14:creationId xmlns:p14="http://schemas.microsoft.com/office/powerpoint/2010/main" val="3473538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A21D7B-E2CD-8C03-5F19-7BBE94D3394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FE7C790-79C0-072C-68A6-18B1F062A99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549A11E-B1AD-F2C6-81F6-03CE5AA6BA9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3A50D2E1-CAF4-1CF7-5ED2-E581021C9BB8}"/>
              </a:ext>
            </a:extLst>
          </p:cNvPr>
          <p:cNvSpPr>
            <a:spLocks noGrp="1"/>
          </p:cNvSpPr>
          <p:nvPr>
            <p:ph type="dt" sz="half" idx="10"/>
          </p:nvPr>
        </p:nvSpPr>
        <p:spPr/>
        <p:txBody>
          <a:bodyPr/>
          <a:lstStyle/>
          <a:p>
            <a:fld id="{63A94481-26B0-4EB3-9849-2FCFDDD6C0BF}" type="datetimeFigureOut">
              <a:rPr lang="it-IT" smtClean="0"/>
              <a:t>04/06/2025</a:t>
            </a:fld>
            <a:endParaRPr lang="it-IT"/>
          </a:p>
        </p:txBody>
      </p:sp>
      <p:sp>
        <p:nvSpPr>
          <p:cNvPr id="6" name="Segnaposto piè di pagina 5">
            <a:extLst>
              <a:ext uri="{FF2B5EF4-FFF2-40B4-BE49-F238E27FC236}">
                <a16:creationId xmlns:a16="http://schemas.microsoft.com/office/drawing/2014/main" id="{8218E6A2-037E-A301-0F25-0A85722C3EA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E88CAD4-5FC0-844C-2FE3-E61D239F1267}"/>
              </a:ext>
            </a:extLst>
          </p:cNvPr>
          <p:cNvSpPr>
            <a:spLocks noGrp="1"/>
          </p:cNvSpPr>
          <p:nvPr>
            <p:ph type="sldNum" sz="quarter" idx="12"/>
          </p:nvPr>
        </p:nvSpPr>
        <p:spPr/>
        <p:txBody>
          <a:bodyPr/>
          <a:lstStyle/>
          <a:p>
            <a:fld id="{7DE26C47-7E0F-409E-9F4A-FD14390C2A0D}" type="slidenum">
              <a:rPr lang="it-IT" smtClean="0"/>
              <a:t>‹N›</a:t>
            </a:fld>
            <a:endParaRPr lang="it-IT"/>
          </a:p>
        </p:txBody>
      </p:sp>
    </p:spTree>
    <p:extLst>
      <p:ext uri="{BB962C8B-B14F-4D97-AF65-F5344CB8AC3E}">
        <p14:creationId xmlns:p14="http://schemas.microsoft.com/office/powerpoint/2010/main" val="334936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8D8420-835F-65FD-CE6A-E353DF496651}"/>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05CDDCD-E4F4-B4B2-F848-634EA84051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1F6C701A-8996-136F-05AA-F3654A55F594}"/>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72CC2CD0-92CF-060C-3967-2C6197EA5D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39CE3B6E-F016-33E7-D748-2ED0731373D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1895E5FD-354A-6DD1-5821-DDCC8D95CCDC}"/>
              </a:ext>
            </a:extLst>
          </p:cNvPr>
          <p:cNvSpPr>
            <a:spLocks noGrp="1"/>
          </p:cNvSpPr>
          <p:nvPr>
            <p:ph type="dt" sz="half" idx="10"/>
          </p:nvPr>
        </p:nvSpPr>
        <p:spPr/>
        <p:txBody>
          <a:bodyPr/>
          <a:lstStyle/>
          <a:p>
            <a:fld id="{63A94481-26B0-4EB3-9849-2FCFDDD6C0BF}" type="datetimeFigureOut">
              <a:rPr lang="it-IT" smtClean="0"/>
              <a:t>04/06/2025</a:t>
            </a:fld>
            <a:endParaRPr lang="it-IT"/>
          </a:p>
        </p:txBody>
      </p:sp>
      <p:sp>
        <p:nvSpPr>
          <p:cNvPr id="8" name="Segnaposto piè di pagina 7">
            <a:extLst>
              <a:ext uri="{FF2B5EF4-FFF2-40B4-BE49-F238E27FC236}">
                <a16:creationId xmlns:a16="http://schemas.microsoft.com/office/drawing/2014/main" id="{0FDDA2DF-279A-F16B-BDD9-741EFFEB6DC4}"/>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B7F1F5D-B305-8B21-F13B-E361004BE0B4}"/>
              </a:ext>
            </a:extLst>
          </p:cNvPr>
          <p:cNvSpPr>
            <a:spLocks noGrp="1"/>
          </p:cNvSpPr>
          <p:nvPr>
            <p:ph type="sldNum" sz="quarter" idx="12"/>
          </p:nvPr>
        </p:nvSpPr>
        <p:spPr/>
        <p:txBody>
          <a:bodyPr/>
          <a:lstStyle/>
          <a:p>
            <a:fld id="{7DE26C47-7E0F-409E-9F4A-FD14390C2A0D}" type="slidenum">
              <a:rPr lang="it-IT" smtClean="0"/>
              <a:t>‹N›</a:t>
            </a:fld>
            <a:endParaRPr lang="it-IT"/>
          </a:p>
        </p:txBody>
      </p:sp>
    </p:spTree>
    <p:extLst>
      <p:ext uri="{BB962C8B-B14F-4D97-AF65-F5344CB8AC3E}">
        <p14:creationId xmlns:p14="http://schemas.microsoft.com/office/powerpoint/2010/main" val="1145357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4A7FCF-3F07-0A81-037E-5CED05725C3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5B3EA30-B24E-B443-72A1-6679902F33DD}"/>
              </a:ext>
            </a:extLst>
          </p:cNvPr>
          <p:cNvSpPr>
            <a:spLocks noGrp="1"/>
          </p:cNvSpPr>
          <p:nvPr>
            <p:ph type="dt" sz="half" idx="10"/>
          </p:nvPr>
        </p:nvSpPr>
        <p:spPr/>
        <p:txBody>
          <a:bodyPr/>
          <a:lstStyle/>
          <a:p>
            <a:fld id="{63A94481-26B0-4EB3-9849-2FCFDDD6C0BF}" type="datetimeFigureOut">
              <a:rPr lang="it-IT" smtClean="0"/>
              <a:t>04/06/2025</a:t>
            </a:fld>
            <a:endParaRPr lang="it-IT"/>
          </a:p>
        </p:txBody>
      </p:sp>
      <p:sp>
        <p:nvSpPr>
          <p:cNvPr id="4" name="Segnaposto piè di pagina 3">
            <a:extLst>
              <a:ext uri="{FF2B5EF4-FFF2-40B4-BE49-F238E27FC236}">
                <a16:creationId xmlns:a16="http://schemas.microsoft.com/office/drawing/2014/main" id="{63CF3E2E-A3E5-D6CF-AD82-A1D0B627E4F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F21EB925-5E01-1F50-D1C0-9482CD393084}"/>
              </a:ext>
            </a:extLst>
          </p:cNvPr>
          <p:cNvSpPr>
            <a:spLocks noGrp="1"/>
          </p:cNvSpPr>
          <p:nvPr>
            <p:ph type="sldNum" sz="quarter" idx="12"/>
          </p:nvPr>
        </p:nvSpPr>
        <p:spPr/>
        <p:txBody>
          <a:bodyPr/>
          <a:lstStyle/>
          <a:p>
            <a:fld id="{7DE26C47-7E0F-409E-9F4A-FD14390C2A0D}" type="slidenum">
              <a:rPr lang="it-IT" smtClean="0"/>
              <a:t>‹N›</a:t>
            </a:fld>
            <a:endParaRPr lang="it-IT"/>
          </a:p>
        </p:txBody>
      </p:sp>
    </p:spTree>
    <p:extLst>
      <p:ext uri="{BB962C8B-B14F-4D97-AF65-F5344CB8AC3E}">
        <p14:creationId xmlns:p14="http://schemas.microsoft.com/office/powerpoint/2010/main" val="2168129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36A4B9D-91F5-BFA5-4508-86387585E1D4}"/>
              </a:ext>
            </a:extLst>
          </p:cNvPr>
          <p:cNvSpPr>
            <a:spLocks noGrp="1"/>
          </p:cNvSpPr>
          <p:nvPr>
            <p:ph type="dt" sz="half" idx="10"/>
          </p:nvPr>
        </p:nvSpPr>
        <p:spPr/>
        <p:txBody>
          <a:bodyPr/>
          <a:lstStyle/>
          <a:p>
            <a:fld id="{63A94481-26B0-4EB3-9849-2FCFDDD6C0BF}" type="datetimeFigureOut">
              <a:rPr lang="it-IT" smtClean="0"/>
              <a:t>04/06/2025</a:t>
            </a:fld>
            <a:endParaRPr lang="it-IT"/>
          </a:p>
        </p:txBody>
      </p:sp>
      <p:sp>
        <p:nvSpPr>
          <p:cNvPr id="3" name="Segnaposto piè di pagina 2">
            <a:extLst>
              <a:ext uri="{FF2B5EF4-FFF2-40B4-BE49-F238E27FC236}">
                <a16:creationId xmlns:a16="http://schemas.microsoft.com/office/drawing/2014/main" id="{6A152D55-A149-4705-E9F7-FB9D8E9E8E2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78F7FE63-F5AD-238E-1126-EC930AB0527F}"/>
              </a:ext>
            </a:extLst>
          </p:cNvPr>
          <p:cNvSpPr>
            <a:spLocks noGrp="1"/>
          </p:cNvSpPr>
          <p:nvPr>
            <p:ph type="sldNum" sz="quarter" idx="12"/>
          </p:nvPr>
        </p:nvSpPr>
        <p:spPr/>
        <p:txBody>
          <a:bodyPr/>
          <a:lstStyle/>
          <a:p>
            <a:fld id="{7DE26C47-7E0F-409E-9F4A-FD14390C2A0D}" type="slidenum">
              <a:rPr lang="it-IT" smtClean="0"/>
              <a:t>‹N›</a:t>
            </a:fld>
            <a:endParaRPr lang="it-IT"/>
          </a:p>
        </p:txBody>
      </p:sp>
    </p:spTree>
    <p:extLst>
      <p:ext uri="{BB962C8B-B14F-4D97-AF65-F5344CB8AC3E}">
        <p14:creationId xmlns:p14="http://schemas.microsoft.com/office/powerpoint/2010/main" val="1720224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C6FF50-05CF-FDE1-CD55-6A7A51C8E27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ACD4CCE-664A-F4EA-D54F-94E4858744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CF3380AA-922A-6D6B-F60A-66E3F4F73D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3DD250F-8FE3-6838-2893-661D00C26595}"/>
              </a:ext>
            </a:extLst>
          </p:cNvPr>
          <p:cNvSpPr>
            <a:spLocks noGrp="1"/>
          </p:cNvSpPr>
          <p:nvPr>
            <p:ph type="dt" sz="half" idx="10"/>
          </p:nvPr>
        </p:nvSpPr>
        <p:spPr/>
        <p:txBody>
          <a:bodyPr/>
          <a:lstStyle/>
          <a:p>
            <a:fld id="{63A94481-26B0-4EB3-9849-2FCFDDD6C0BF}" type="datetimeFigureOut">
              <a:rPr lang="it-IT" smtClean="0"/>
              <a:t>04/06/2025</a:t>
            </a:fld>
            <a:endParaRPr lang="it-IT"/>
          </a:p>
        </p:txBody>
      </p:sp>
      <p:sp>
        <p:nvSpPr>
          <p:cNvPr id="6" name="Segnaposto piè di pagina 5">
            <a:extLst>
              <a:ext uri="{FF2B5EF4-FFF2-40B4-BE49-F238E27FC236}">
                <a16:creationId xmlns:a16="http://schemas.microsoft.com/office/drawing/2014/main" id="{157F8265-C44D-A575-3157-0A8DF1BD35E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02879B8-191D-ACCF-F5A1-D70EC0CF31AE}"/>
              </a:ext>
            </a:extLst>
          </p:cNvPr>
          <p:cNvSpPr>
            <a:spLocks noGrp="1"/>
          </p:cNvSpPr>
          <p:nvPr>
            <p:ph type="sldNum" sz="quarter" idx="12"/>
          </p:nvPr>
        </p:nvSpPr>
        <p:spPr/>
        <p:txBody>
          <a:bodyPr/>
          <a:lstStyle/>
          <a:p>
            <a:fld id="{7DE26C47-7E0F-409E-9F4A-FD14390C2A0D}" type="slidenum">
              <a:rPr lang="it-IT" smtClean="0"/>
              <a:t>‹N›</a:t>
            </a:fld>
            <a:endParaRPr lang="it-IT"/>
          </a:p>
        </p:txBody>
      </p:sp>
    </p:spTree>
    <p:extLst>
      <p:ext uri="{BB962C8B-B14F-4D97-AF65-F5344CB8AC3E}">
        <p14:creationId xmlns:p14="http://schemas.microsoft.com/office/powerpoint/2010/main" val="4223810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F5B097-05E2-91C7-2935-19E692F0251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48FB131-2BB6-92D9-2972-120DCD1359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31A590E8-A111-E897-19A8-CFB9B282C7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8FF0359-E920-EA93-CB54-9878F9EB444C}"/>
              </a:ext>
            </a:extLst>
          </p:cNvPr>
          <p:cNvSpPr>
            <a:spLocks noGrp="1"/>
          </p:cNvSpPr>
          <p:nvPr>
            <p:ph type="dt" sz="half" idx="10"/>
          </p:nvPr>
        </p:nvSpPr>
        <p:spPr/>
        <p:txBody>
          <a:bodyPr/>
          <a:lstStyle/>
          <a:p>
            <a:fld id="{63A94481-26B0-4EB3-9849-2FCFDDD6C0BF}" type="datetimeFigureOut">
              <a:rPr lang="it-IT" smtClean="0"/>
              <a:t>04/06/2025</a:t>
            </a:fld>
            <a:endParaRPr lang="it-IT"/>
          </a:p>
        </p:txBody>
      </p:sp>
      <p:sp>
        <p:nvSpPr>
          <p:cNvPr id="6" name="Segnaposto piè di pagina 5">
            <a:extLst>
              <a:ext uri="{FF2B5EF4-FFF2-40B4-BE49-F238E27FC236}">
                <a16:creationId xmlns:a16="http://schemas.microsoft.com/office/drawing/2014/main" id="{EC37A409-BA93-8DC0-A8C6-FEBCCCA0C0D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6FB3A86-487C-2F30-843C-88C3D1E6AED8}"/>
              </a:ext>
            </a:extLst>
          </p:cNvPr>
          <p:cNvSpPr>
            <a:spLocks noGrp="1"/>
          </p:cNvSpPr>
          <p:nvPr>
            <p:ph type="sldNum" sz="quarter" idx="12"/>
          </p:nvPr>
        </p:nvSpPr>
        <p:spPr/>
        <p:txBody>
          <a:bodyPr/>
          <a:lstStyle/>
          <a:p>
            <a:fld id="{7DE26C47-7E0F-409E-9F4A-FD14390C2A0D}" type="slidenum">
              <a:rPr lang="it-IT" smtClean="0"/>
              <a:t>‹N›</a:t>
            </a:fld>
            <a:endParaRPr lang="it-IT"/>
          </a:p>
        </p:txBody>
      </p:sp>
    </p:spTree>
    <p:extLst>
      <p:ext uri="{BB962C8B-B14F-4D97-AF65-F5344CB8AC3E}">
        <p14:creationId xmlns:p14="http://schemas.microsoft.com/office/powerpoint/2010/main" val="3345355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1D465C8-E40C-6313-DAF5-7CD4AE8A37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740F5A3-26FD-BF46-AACC-F0C66DB475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58E924C-B14D-51F6-472E-BE31A84799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94481-26B0-4EB3-9849-2FCFDDD6C0BF}" type="datetimeFigureOut">
              <a:rPr lang="it-IT" smtClean="0"/>
              <a:t>04/06/2025</a:t>
            </a:fld>
            <a:endParaRPr lang="it-IT"/>
          </a:p>
        </p:txBody>
      </p:sp>
      <p:sp>
        <p:nvSpPr>
          <p:cNvPr id="5" name="Segnaposto piè di pagina 4">
            <a:extLst>
              <a:ext uri="{FF2B5EF4-FFF2-40B4-BE49-F238E27FC236}">
                <a16:creationId xmlns:a16="http://schemas.microsoft.com/office/drawing/2014/main" id="{2E0359A7-DDA6-BEE4-9D6A-63E50E5DD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23899F6A-2D2C-FD62-7C1D-C3B2C22D9F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E26C47-7E0F-409E-9F4A-FD14390C2A0D}" type="slidenum">
              <a:rPr lang="it-IT" smtClean="0"/>
              <a:t>‹N›</a:t>
            </a:fld>
            <a:endParaRPr lang="it-IT"/>
          </a:p>
        </p:txBody>
      </p:sp>
    </p:spTree>
    <p:extLst>
      <p:ext uri="{BB962C8B-B14F-4D97-AF65-F5344CB8AC3E}">
        <p14:creationId xmlns:p14="http://schemas.microsoft.com/office/powerpoint/2010/main" val="261235109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 Id="rId9" Type="http://schemas.openxmlformats.org/officeDocument/2006/relationships/image" Target="../media/image47.jpg"/></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DC04946-8274-2102-135A-1BF3AA3ACA6D}"/>
              </a:ext>
            </a:extLst>
          </p:cNvPr>
          <p:cNvPicPr>
            <a:picLocks noChangeAspect="1"/>
          </p:cNvPicPr>
          <p:nvPr/>
        </p:nvPicPr>
        <p:blipFill>
          <a:blip r:embed="rId2"/>
          <a:stretch>
            <a:fillRect/>
          </a:stretch>
        </p:blipFill>
        <p:spPr>
          <a:xfrm>
            <a:off x="3815603" y="1592122"/>
            <a:ext cx="4806943" cy="480181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CasellaDiTesto 4">
            <a:extLst>
              <a:ext uri="{FF2B5EF4-FFF2-40B4-BE49-F238E27FC236}">
                <a16:creationId xmlns:a16="http://schemas.microsoft.com/office/drawing/2014/main" id="{51C6F2DE-7DE4-B6FB-22AD-A21CFD5D0887}"/>
              </a:ext>
            </a:extLst>
          </p:cNvPr>
          <p:cNvSpPr txBox="1"/>
          <p:nvPr/>
        </p:nvSpPr>
        <p:spPr>
          <a:xfrm>
            <a:off x="8749146" y="6288870"/>
            <a:ext cx="3179618" cy="369332"/>
          </a:xfrm>
          <a:prstGeom prst="rect">
            <a:avLst/>
          </a:prstGeom>
          <a:noFill/>
        </p:spPr>
        <p:txBody>
          <a:bodyPr wrap="square" rtlCol="0">
            <a:spAutoFit/>
          </a:bodyPr>
          <a:lstStyle/>
          <a:p>
            <a:pPr algn="r"/>
            <a:r>
              <a:rPr lang="it-IT" dirty="0">
                <a:latin typeface="Montserrat-Regular"/>
              </a:rPr>
              <a:t>WWW.DOSSENA.IT</a:t>
            </a:r>
          </a:p>
        </p:txBody>
      </p:sp>
      <p:sp>
        <p:nvSpPr>
          <p:cNvPr id="7" name="CasellaDiTesto 6">
            <a:extLst>
              <a:ext uri="{FF2B5EF4-FFF2-40B4-BE49-F238E27FC236}">
                <a16:creationId xmlns:a16="http://schemas.microsoft.com/office/drawing/2014/main" id="{477F7A54-D7B3-856A-AD57-BBDECDA92491}"/>
              </a:ext>
            </a:extLst>
          </p:cNvPr>
          <p:cNvSpPr txBox="1"/>
          <p:nvPr/>
        </p:nvSpPr>
        <p:spPr>
          <a:xfrm>
            <a:off x="509386" y="6309190"/>
            <a:ext cx="3179618" cy="369332"/>
          </a:xfrm>
          <a:prstGeom prst="rect">
            <a:avLst/>
          </a:prstGeom>
          <a:noFill/>
        </p:spPr>
        <p:txBody>
          <a:bodyPr wrap="square" rtlCol="0">
            <a:spAutoFit/>
          </a:bodyPr>
          <a:lstStyle/>
          <a:p>
            <a:r>
              <a:rPr lang="it-IT" dirty="0">
                <a:latin typeface="Montserrat-Regular"/>
              </a:rPr>
              <a:t>GIUGNO 2025</a:t>
            </a:r>
          </a:p>
        </p:txBody>
      </p:sp>
    </p:spTree>
    <p:extLst>
      <p:ext uri="{BB962C8B-B14F-4D97-AF65-F5344CB8AC3E}">
        <p14:creationId xmlns:p14="http://schemas.microsoft.com/office/powerpoint/2010/main" val="3602760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a:extLst>
              <a:ext uri="{FF2B5EF4-FFF2-40B4-BE49-F238E27FC236}">
                <a16:creationId xmlns:a16="http://schemas.microsoft.com/office/drawing/2014/main" id="{390FAC65-44D9-1002-A6C5-8971893436DD}"/>
              </a:ext>
            </a:extLst>
          </p:cNvPr>
          <p:cNvSpPr>
            <a:spLocks noGrp="1"/>
          </p:cNvSpPr>
          <p:nvPr>
            <p:ph type="subTitle" idx="1"/>
          </p:nvPr>
        </p:nvSpPr>
        <p:spPr>
          <a:xfrm>
            <a:off x="723900" y="266701"/>
            <a:ext cx="11177587" cy="876300"/>
          </a:xfrm>
        </p:spPr>
        <p:txBody>
          <a:bodyPr>
            <a:noAutofit/>
          </a:bodyPr>
          <a:lstStyle/>
          <a:p>
            <a:pPr algn="l"/>
            <a:r>
              <a:rPr lang="it-IT" sz="3000" dirty="0">
                <a:solidFill>
                  <a:srgbClr val="010202"/>
                </a:solidFill>
                <a:latin typeface="Montserrat-Regular"/>
              </a:rPr>
              <a:t>Tipo di intervento sull’interruttore generale: </a:t>
            </a:r>
          </a:p>
          <a:p>
            <a:pPr algn="l"/>
            <a:r>
              <a:rPr lang="it-IT" sz="3000" dirty="0">
                <a:solidFill>
                  <a:srgbClr val="010202"/>
                </a:solidFill>
                <a:latin typeface="Montserrat-Regular"/>
              </a:rPr>
              <a:t>bobina di minima tensione o a lancio di corrente?</a:t>
            </a:r>
          </a:p>
        </p:txBody>
      </p:sp>
      <p:sp>
        <p:nvSpPr>
          <p:cNvPr id="4" name="CasellaDiTesto 3">
            <a:extLst>
              <a:ext uri="{FF2B5EF4-FFF2-40B4-BE49-F238E27FC236}">
                <a16:creationId xmlns:a16="http://schemas.microsoft.com/office/drawing/2014/main" id="{8288BBE5-7AB4-06B5-BC06-663414C023A4}"/>
              </a:ext>
            </a:extLst>
          </p:cNvPr>
          <p:cNvSpPr txBox="1"/>
          <p:nvPr/>
        </p:nvSpPr>
        <p:spPr>
          <a:xfrm>
            <a:off x="704850" y="1848267"/>
            <a:ext cx="10553700" cy="3016210"/>
          </a:xfrm>
          <a:prstGeom prst="rect">
            <a:avLst/>
          </a:prstGeom>
          <a:noFill/>
        </p:spPr>
        <p:txBody>
          <a:bodyPr wrap="square">
            <a:spAutoFit/>
          </a:bodyPr>
          <a:lstStyle/>
          <a:p>
            <a:pPr algn="just"/>
            <a:r>
              <a:rPr lang="it-IT" sz="1900" dirty="0">
                <a:solidFill>
                  <a:srgbClr val="010202"/>
                </a:solidFill>
                <a:latin typeface="Montserrat-Regular"/>
              </a:rPr>
              <a:t>La 64-8 531.2.2.2 impone che l'uso dei differenziali con alimentazione ausiliaria sia possibile solo se garantiscono la protezione anche in caso di guasto dell'alimentazione e quindi in teoria andrebbero usati con </a:t>
            </a:r>
            <a:r>
              <a:rPr lang="it-IT" sz="1900" b="1" dirty="0">
                <a:solidFill>
                  <a:srgbClr val="010202"/>
                </a:solidFill>
                <a:latin typeface="Montserrat-Regular"/>
              </a:rPr>
              <a:t>bobina di minima tensione </a:t>
            </a:r>
            <a:r>
              <a:rPr lang="it-IT" sz="1900" dirty="0">
                <a:solidFill>
                  <a:srgbClr val="010202"/>
                </a:solidFill>
                <a:latin typeface="Montserrat-Regular"/>
              </a:rPr>
              <a:t>e in </a:t>
            </a:r>
            <a:r>
              <a:rPr lang="it-IT" sz="1900" b="1" dirty="0">
                <a:solidFill>
                  <a:srgbClr val="010202"/>
                </a:solidFill>
                <a:latin typeface="Montserrat-Regular"/>
              </a:rPr>
              <a:t>NE</a:t>
            </a:r>
            <a:r>
              <a:rPr lang="it-IT" sz="1900" dirty="0">
                <a:solidFill>
                  <a:srgbClr val="010202"/>
                </a:solidFill>
                <a:latin typeface="Montserrat-Regular"/>
              </a:rPr>
              <a:t> (sicurezza positiva – normalmente eccitati). </a:t>
            </a:r>
          </a:p>
          <a:p>
            <a:pPr algn="just"/>
            <a:endParaRPr lang="it-IT" sz="1900" dirty="0">
              <a:solidFill>
                <a:srgbClr val="010202"/>
              </a:solidFill>
              <a:latin typeface="Montserrat-Regular"/>
            </a:endParaRPr>
          </a:p>
          <a:p>
            <a:pPr algn="just"/>
            <a:r>
              <a:rPr lang="it-IT" sz="1900" dirty="0">
                <a:solidFill>
                  <a:srgbClr val="010202"/>
                </a:solidFill>
                <a:latin typeface="Montserrat-Regular"/>
              </a:rPr>
              <a:t>La norma però permette di utilizzare i relè differenziali con </a:t>
            </a:r>
            <a:r>
              <a:rPr lang="it-IT" sz="1900" b="1" dirty="0">
                <a:solidFill>
                  <a:srgbClr val="010202"/>
                </a:solidFill>
                <a:latin typeface="Montserrat-Regular"/>
              </a:rPr>
              <a:t>bobina a lancio di corrente </a:t>
            </a:r>
            <a:r>
              <a:rPr lang="it-IT" sz="1900" dirty="0">
                <a:solidFill>
                  <a:srgbClr val="010202"/>
                </a:solidFill>
                <a:latin typeface="Montserrat-Regular"/>
              </a:rPr>
              <a:t>e </a:t>
            </a:r>
            <a:r>
              <a:rPr lang="it-IT" sz="1900" b="1" dirty="0" err="1">
                <a:solidFill>
                  <a:srgbClr val="010202"/>
                </a:solidFill>
                <a:latin typeface="Montserrat-Regular"/>
              </a:rPr>
              <a:t>NdE</a:t>
            </a:r>
            <a:r>
              <a:rPr lang="it-IT" sz="1900" dirty="0">
                <a:solidFill>
                  <a:srgbClr val="010202"/>
                </a:solidFill>
                <a:latin typeface="Montserrat-Regular"/>
              </a:rPr>
              <a:t> (normalmente diseccitati) laddove l’alimentazione sia assicurata anche in caso di guasto  dell’alimentazione ausiliaria o se l’impianto sia esercito/provato da personale addestrato. </a:t>
            </a:r>
          </a:p>
          <a:p>
            <a:pPr algn="just"/>
            <a:r>
              <a:rPr lang="it-IT" sz="1900" dirty="0">
                <a:solidFill>
                  <a:srgbClr val="010202"/>
                </a:solidFill>
                <a:latin typeface="Montserrat-Regular"/>
              </a:rPr>
              <a:t>Personale addestrato, secondo la norma, è una persona “esperta” o “avvertita”.</a:t>
            </a:r>
          </a:p>
        </p:txBody>
      </p:sp>
      <p:sp>
        <p:nvSpPr>
          <p:cNvPr id="5" name="CasellaDiTesto 4">
            <a:extLst>
              <a:ext uri="{FF2B5EF4-FFF2-40B4-BE49-F238E27FC236}">
                <a16:creationId xmlns:a16="http://schemas.microsoft.com/office/drawing/2014/main" id="{BE610B3A-0014-A933-557A-00D60C171F14}"/>
              </a:ext>
            </a:extLst>
          </p:cNvPr>
          <p:cNvSpPr txBox="1"/>
          <p:nvPr/>
        </p:nvSpPr>
        <p:spPr>
          <a:xfrm>
            <a:off x="704851" y="5655468"/>
            <a:ext cx="10868024" cy="969496"/>
          </a:xfrm>
          <a:prstGeom prst="rect">
            <a:avLst/>
          </a:prstGeom>
          <a:noFill/>
        </p:spPr>
        <p:txBody>
          <a:bodyPr wrap="square">
            <a:spAutoFit/>
          </a:bodyPr>
          <a:lstStyle/>
          <a:p>
            <a:r>
              <a:rPr lang="it-IT" sz="1900" dirty="0">
                <a:solidFill>
                  <a:srgbClr val="010202"/>
                </a:solidFill>
                <a:latin typeface="Montserrat-Regular"/>
              </a:rPr>
              <a:t>Tutti i relè differenziali Dossena sono dotati di un contatto d’uscita a scambio (NA-C-NC), che consente l’installazione sia di una bobina di minima tensione sia di una bobina a lancio di corrente.</a:t>
            </a:r>
          </a:p>
        </p:txBody>
      </p:sp>
    </p:spTree>
    <p:extLst>
      <p:ext uri="{BB962C8B-B14F-4D97-AF65-F5344CB8AC3E}">
        <p14:creationId xmlns:p14="http://schemas.microsoft.com/office/powerpoint/2010/main" val="1619870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362384-3F06-424B-85A0-8F006975198E}"/>
              </a:ext>
            </a:extLst>
          </p:cNvPr>
          <p:cNvSpPr>
            <a:spLocks noGrp="1"/>
          </p:cNvSpPr>
          <p:nvPr>
            <p:ph type="title"/>
          </p:nvPr>
        </p:nvSpPr>
        <p:spPr>
          <a:xfrm>
            <a:off x="885825" y="771525"/>
            <a:ext cx="9963150" cy="422592"/>
          </a:xfrm>
        </p:spPr>
        <p:txBody>
          <a:bodyPr>
            <a:noAutofit/>
          </a:bodyPr>
          <a:lstStyle/>
          <a:p>
            <a:r>
              <a:rPr lang="it-IT" sz="2800" dirty="0">
                <a:latin typeface="Montserrat-Regular"/>
              </a:rPr>
              <a:t>Principio funzionamento relè differenziali </a:t>
            </a:r>
          </a:p>
        </p:txBody>
      </p:sp>
      <p:sp>
        <p:nvSpPr>
          <p:cNvPr id="3" name="Segnaposto contenuto 2">
            <a:extLst>
              <a:ext uri="{FF2B5EF4-FFF2-40B4-BE49-F238E27FC236}">
                <a16:creationId xmlns:a16="http://schemas.microsoft.com/office/drawing/2014/main" id="{B3ED9526-7009-5555-DA1A-8D564C92961B}"/>
              </a:ext>
            </a:extLst>
          </p:cNvPr>
          <p:cNvSpPr>
            <a:spLocks noGrp="1"/>
          </p:cNvSpPr>
          <p:nvPr>
            <p:ph idx="1"/>
          </p:nvPr>
        </p:nvSpPr>
        <p:spPr>
          <a:xfrm>
            <a:off x="838200" y="1507808"/>
            <a:ext cx="10515600" cy="422592"/>
          </a:xfrm>
        </p:spPr>
        <p:txBody>
          <a:bodyPr>
            <a:normAutofit/>
          </a:bodyPr>
          <a:lstStyle/>
          <a:p>
            <a:pPr marL="0" indent="0">
              <a:buNone/>
            </a:pPr>
            <a:r>
              <a:rPr lang="it-IT" sz="2000" dirty="0">
                <a:latin typeface="Montserrat-Regular"/>
              </a:rPr>
              <a:t>Funzionamento della protezione differenziale a toroide separato</a:t>
            </a:r>
          </a:p>
          <a:p>
            <a:pPr marL="0" indent="0">
              <a:buNone/>
            </a:pPr>
            <a:endParaRPr lang="it-IT" sz="2400" dirty="0"/>
          </a:p>
        </p:txBody>
      </p:sp>
      <p:pic>
        <p:nvPicPr>
          <p:cNvPr id="4" name="Immagine 3">
            <a:extLst>
              <a:ext uri="{FF2B5EF4-FFF2-40B4-BE49-F238E27FC236}">
                <a16:creationId xmlns:a16="http://schemas.microsoft.com/office/drawing/2014/main" id="{A7E0872E-DE99-6018-40AF-44D2930973DF}"/>
              </a:ext>
            </a:extLst>
          </p:cNvPr>
          <p:cNvPicPr>
            <a:picLocks noChangeAspect="1"/>
          </p:cNvPicPr>
          <p:nvPr/>
        </p:nvPicPr>
        <p:blipFill>
          <a:blip r:embed="rId2"/>
          <a:stretch>
            <a:fillRect/>
          </a:stretch>
        </p:blipFill>
        <p:spPr>
          <a:xfrm>
            <a:off x="6400990" y="2346653"/>
            <a:ext cx="5188146" cy="38895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asellaDiTesto 4">
            <a:extLst>
              <a:ext uri="{FF2B5EF4-FFF2-40B4-BE49-F238E27FC236}">
                <a16:creationId xmlns:a16="http://schemas.microsoft.com/office/drawing/2014/main" id="{91B13ADC-39A3-65D3-6E71-E15F2561C647}"/>
              </a:ext>
            </a:extLst>
          </p:cNvPr>
          <p:cNvSpPr txBox="1"/>
          <p:nvPr/>
        </p:nvSpPr>
        <p:spPr>
          <a:xfrm>
            <a:off x="838200" y="2066539"/>
            <a:ext cx="5327454" cy="4801314"/>
          </a:xfrm>
          <a:prstGeom prst="rect">
            <a:avLst/>
          </a:prstGeom>
          <a:noFill/>
        </p:spPr>
        <p:txBody>
          <a:bodyPr wrap="square" rtlCol="0">
            <a:spAutoFit/>
          </a:bodyPr>
          <a:lstStyle/>
          <a:p>
            <a:pPr algn="just"/>
            <a:r>
              <a:rPr lang="it-IT" dirty="0">
                <a:solidFill>
                  <a:srgbClr val="010202"/>
                </a:solidFill>
                <a:latin typeface="Montserrat-Regular"/>
              </a:rPr>
              <a:t>Tutti i conduttori attivi, ad eccezione del cavo di terra, devono passare centralmente al trasduttore di corrente con proprietà elettromagnetiche che assolve la funzione di sensore.</a:t>
            </a:r>
          </a:p>
          <a:p>
            <a:pPr algn="just"/>
            <a:endParaRPr lang="it-IT" dirty="0">
              <a:solidFill>
                <a:srgbClr val="010202"/>
              </a:solidFill>
              <a:latin typeface="Montserrat-Regular"/>
            </a:endParaRPr>
          </a:p>
          <a:p>
            <a:pPr algn="just"/>
            <a:r>
              <a:rPr lang="it-IT" dirty="0">
                <a:solidFill>
                  <a:srgbClr val="010202"/>
                </a:solidFill>
                <a:latin typeface="Montserrat-Regular"/>
              </a:rPr>
              <a:t>Se l’impianto funziona correttamente, la somma di tutte le correnti nel sensore è pari a zero. </a:t>
            </a:r>
          </a:p>
          <a:p>
            <a:pPr algn="just"/>
            <a:r>
              <a:rPr lang="it-IT" dirty="0">
                <a:solidFill>
                  <a:srgbClr val="010202"/>
                </a:solidFill>
                <a:latin typeface="Montserrat-Regular"/>
              </a:rPr>
              <a:t>In presenza di una corrente di guasto (I∆) si crea una differenza di corrente che viene rilevata dall’MRCD (relè differenziale) e a seconda delle impostazioni programmate aziona una bobina esterna che apre l’interruttore mettendo in sicurezza l’impianto.</a:t>
            </a:r>
          </a:p>
          <a:p>
            <a:endParaRPr lang="it-IT" dirty="0"/>
          </a:p>
        </p:txBody>
      </p:sp>
    </p:spTree>
    <p:extLst>
      <p:ext uri="{BB962C8B-B14F-4D97-AF65-F5344CB8AC3E}">
        <p14:creationId xmlns:p14="http://schemas.microsoft.com/office/powerpoint/2010/main" val="1699413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C07A453-2710-A72E-629C-B0B67DAF5721}"/>
              </a:ext>
            </a:extLst>
          </p:cNvPr>
          <p:cNvSpPr>
            <a:spLocks noGrp="1"/>
          </p:cNvSpPr>
          <p:nvPr>
            <p:ph idx="1"/>
          </p:nvPr>
        </p:nvSpPr>
        <p:spPr>
          <a:xfrm>
            <a:off x="762000" y="677979"/>
            <a:ext cx="9486900" cy="490855"/>
          </a:xfrm>
        </p:spPr>
        <p:txBody>
          <a:bodyPr>
            <a:normAutofit fontScale="77500" lnSpcReduction="20000"/>
          </a:bodyPr>
          <a:lstStyle/>
          <a:p>
            <a:pPr marL="0" indent="0">
              <a:buNone/>
            </a:pPr>
            <a:r>
              <a:rPr lang="it-IT" sz="3600" dirty="0">
                <a:latin typeface="Montserrat-Regular"/>
              </a:rPr>
              <a:t>Tipi di protezione differenziale e loro forma d’onda </a:t>
            </a:r>
          </a:p>
          <a:p>
            <a:endParaRPr lang="it-IT" dirty="0"/>
          </a:p>
        </p:txBody>
      </p:sp>
      <p:pic>
        <p:nvPicPr>
          <p:cNvPr id="6" name="Immagine 5">
            <a:extLst>
              <a:ext uri="{FF2B5EF4-FFF2-40B4-BE49-F238E27FC236}">
                <a16:creationId xmlns:a16="http://schemas.microsoft.com/office/drawing/2014/main" id="{D8C8005A-AC2E-A629-1302-4C65B4AF3418}"/>
              </a:ext>
            </a:extLst>
          </p:cNvPr>
          <p:cNvPicPr>
            <a:picLocks noChangeAspect="1"/>
          </p:cNvPicPr>
          <p:nvPr/>
        </p:nvPicPr>
        <p:blipFill>
          <a:blip r:embed="rId2"/>
          <a:stretch>
            <a:fillRect/>
          </a:stretch>
        </p:blipFill>
        <p:spPr>
          <a:xfrm>
            <a:off x="484344" y="1812755"/>
            <a:ext cx="6157494" cy="41639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magine 6">
            <a:extLst>
              <a:ext uri="{FF2B5EF4-FFF2-40B4-BE49-F238E27FC236}">
                <a16:creationId xmlns:a16="http://schemas.microsoft.com/office/drawing/2014/main" id="{2004E28D-2E72-D117-DD74-6827F0FCB412}"/>
              </a:ext>
            </a:extLst>
          </p:cNvPr>
          <p:cNvPicPr>
            <a:picLocks noChangeAspect="1"/>
          </p:cNvPicPr>
          <p:nvPr/>
        </p:nvPicPr>
        <p:blipFill>
          <a:blip r:embed="rId3"/>
          <a:stretch>
            <a:fillRect/>
          </a:stretch>
        </p:blipFill>
        <p:spPr>
          <a:xfrm>
            <a:off x="6863731" y="2623671"/>
            <a:ext cx="5231993" cy="2785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6247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F857B6-4016-4138-11A7-01BFE20D2E00}"/>
              </a:ext>
            </a:extLst>
          </p:cNvPr>
          <p:cNvSpPr>
            <a:spLocks noGrp="1"/>
          </p:cNvSpPr>
          <p:nvPr>
            <p:ph type="title"/>
          </p:nvPr>
        </p:nvSpPr>
        <p:spPr>
          <a:xfrm>
            <a:off x="797560" y="470173"/>
            <a:ext cx="10515600" cy="710928"/>
          </a:xfrm>
        </p:spPr>
        <p:txBody>
          <a:bodyPr>
            <a:normAutofit/>
          </a:bodyPr>
          <a:lstStyle/>
          <a:p>
            <a:r>
              <a:rPr lang="it-IT" sz="4000" dirty="0">
                <a:latin typeface="Montserrat-Regular"/>
              </a:rPr>
              <a:t>Relè differenziali a toroide separato</a:t>
            </a:r>
            <a:endParaRPr lang="it-IT" sz="3200" dirty="0"/>
          </a:p>
        </p:txBody>
      </p:sp>
      <p:pic>
        <p:nvPicPr>
          <p:cNvPr id="5" name="Immagine 4">
            <a:extLst>
              <a:ext uri="{FF2B5EF4-FFF2-40B4-BE49-F238E27FC236}">
                <a16:creationId xmlns:a16="http://schemas.microsoft.com/office/drawing/2014/main" id="{ADB1DDF5-C1B7-E859-4AB5-30CDCF9FEA6A}"/>
              </a:ext>
            </a:extLst>
          </p:cNvPr>
          <p:cNvPicPr>
            <a:picLocks noChangeAspect="1"/>
          </p:cNvPicPr>
          <p:nvPr/>
        </p:nvPicPr>
        <p:blipFill>
          <a:blip r:embed="rId2"/>
          <a:stretch>
            <a:fillRect/>
          </a:stretch>
        </p:blipFill>
        <p:spPr>
          <a:xfrm>
            <a:off x="228600" y="1737144"/>
            <a:ext cx="11834529" cy="4892891"/>
          </a:xfrm>
          <a:prstGeom prst="rect">
            <a:avLst/>
          </a:prstGeom>
        </p:spPr>
      </p:pic>
    </p:spTree>
    <p:extLst>
      <p:ext uri="{BB962C8B-B14F-4D97-AF65-F5344CB8AC3E}">
        <p14:creationId xmlns:p14="http://schemas.microsoft.com/office/powerpoint/2010/main" val="383492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a:extLst>
              <a:ext uri="{FF2B5EF4-FFF2-40B4-BE49-F238E27FC236}">
                <a16:creationId xmlns:a16="http://schemas.microsoft.com/office/drawing/2014/main" id="{FF0607E6-F552-3971-85DA-9504DFF89D90}"/>
              </a:ext>
            </a:extLst>
          </p:cNvPr>
          <p:cNvSpPr txBox="1">
            <a:spLocks noGrp="1"/>
          </p:cNvSpPr>
          <p:nvPr>
            <p:ph idx="1"/>
          </p:nvPr>
        </p:nvSpPr>
        <p:spPr>
          <a:xfrm>
            <a:off x="829285" y="714103"/>
            <a:ext cx="10515600" cy="480131"/>
          </a:xfrm>
          <a:prstGeom prst="rect">
            <a:avLst/>
          </a:prstGeom>
          <a:noFill/>
        </p:spPr>
        <p:txBody>
          <a:bodyPr wrap="square" rtlCol="0">
            <a:spAutoFit/>
          </a:bodyPr>
          <a:lstStyle/>
          <a:p>
            <a:pPr marL="0" indent="0">
              <a:buNone/>
            </a:pPr>
            <a:r>
              <a:rPr lang="it-IT" dirty="0">
                <a:latin typeface="Montserrat-Regular"/>
              </a:rPr>
              <a:t>DER4: Relè differenziali a toroide separato </a:t>
            </a:r>
            <a:r>
              <a:rPr lang="it-IT" b="1" dirty="0">
                <a:latin typeface="Montserrat-Regular"/>
              </a:rPr>
              <a:t>tipo A</a:t>
            </a:r>
          </a:p>
        </p:txBody>
      </p:sp>
      <p:pic>
        <p:nvPicPr>
          <p:cNvPr id="6" name="Immagine 5">
            <a:extLst>
              <a:ext uri="{FF2B5EF4-FFF2-40B4-BE49-F238E27FC236}">
                <a16:creationId xmlns:a16="http://schemas.microsoft.com/office/drawing/2014/main" id="{8B66CB63-B388-76BD-C306-FF50EBC61A46}"/>
              </a:ext>
            </a:extLst>
          </p:cNvPr>
          <p:cNvPicPr>
            <a:picLocks noChangeAspect="1"/>
          </p:cNvPicPr>
          <p:nvPr/>
        </p:nvPicPr>
        <p:blipFill>
          <a:blip r:embed="rId2"/>
          <a:stretch>
            <a:fillRect/>
          </a:stretch>
        </p:blipFill>
        <p:spPr>
          <a:xfrm>
            <a:off x="901456" y="1476375"/>
            <a:ext cx="10436786" cy="5019675"/>
          </a:xfrm>
          <a:prstGeom prst="rect">
            <a:avLst/>
          </a:prstGeom>
        </p:spPr>
      </p:pic>
    </p:spTree>
    <p:extLst>
      <p:ext uri="{BB962C8B-B14F-4D97-AF65-F5344CB8AC3E}">
        <p14:creationId xmlns:p14="http://schemas.microsoft.com/office/powerpoint/2010/main" val="579353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632DBD4-D249-CE67-7AC4-0E16BBB02B26}"/>
              </a:ext>
            </a:extLst>
          </p:cNvPr>
          <p:cNvSpPr txBox="1"/>
          <p:nvPr/>
        </p:nvSpPr>
        <p:spPr>
          <a:xfrm>
            <a:off x="825953" y="653240"/>
            <a:ext cx="9098587" cy="523220"/>
          </a:xfrm>
          <a:prstGeom prst="rect">
            <a:avLst/>
          </a:prstGeom>
          <a:noFill/>
        </p:spPr>
        <p:txBody>
          <a:bodyPr wrap="square" rtlCol="0">
            <a:spAutoFit/>
          </a:bodyPr>
          <a:lstStyle/>
          <a:p>
            <a:r>
              <a:rPr lang="it-IT" sz="2800" dirty="0">
                <a:latin typeface="Montserrat-Regular"/>
              </a:rPr>
              <a:t>DER4: Relè differenziali a toroide separato </a:t>
            </a:r>
            <a:r>
              <a:rPr lang="it-IT" sz="2800" b="1" dirty="0">
                <a:latin typeface="Montserrat-Regular"/>
              </a:rPr>
              <a:t>tipo A</a:t>
            </a:r>
          </a:p>
        </p:txBody>
      </p:sp>
      <p:sp>
        <p:nvSpPr>
          <p:cNvPr id="3" name="CasellaDiTesto 2">
            <a:extLst>
              <a:ext uri="{FF2B5EF4-FFF2-40B4-BE49-F238E27FC236}">
                <a16:creationId xmlns:a16="http://schemas.microsoft.com/office/drawing/2014/main" id="{B12A6C61-1D4C-E74B-6C0C-D45E07884752}"/>
              </a:ext>
            </a:extLst>
          </p:cNvPr>
          <p:cNvSpPr txBox="1"/>
          <p:nvPr/>
        </p:nvSpPr>
        <p:spPr>
          <a:xfrm>
            <a:off x="4564211" y="1526321"/>
            <a:ext cx="6053260" cy="369332"/>
          </a:xfrm>
          <a:prstGeom prst="rect">
            <a:avLst/>
          </a:prstGeom>
          <a:noFill/>
        </p:spPr>
        <p:txBody>
          <a:bodyPr wrap="none" rtlCol="0">
            <a:spAutoFit/>
          </a:bodyPr>
          <a:lstStyle/>
          <a:p>
            <a:r>
              <a:rPr lang="it-IT" sz="1800" b="0" i="0" u="none" strike="noStrike" baseline="0" dirty="0">
                <a:solidFill>
                  <a:srgbClr val="FF0000"/>
                </a:solidFill>
                <a:latin typeface="Montserrat-Regular"/>
              </a:rPr>
              <a:t>Conformità alla norma di prodotto </a:t>
            </a:r>
            <a:r>
              <a:rPr lang="it-IT" sz="1800" b="1" i="0" u="none" strike="noStrike" baseline="0" dirty="0">
                <a:solidFill>
                  <a:srgbClr val="FF0000"/>
                </a:solidFill>
                <a:latin typeface="Montserrat-Regular"/>
              </a:rPr>
              <a:t>CEI-EN 60947-2</a:t>
            </a:r>
            <a:endParaRPr lang="it-IT" b="1" dirty="0">
              <a:solidFill>
                <a:srgbClr val="FF0000"/>
              </a:solidFill>
              <a:latin typeface="Montserrat-Regular"/>
            </a:endParaRPr>
          </a:p>
        </p:txBody>
      </p:sp>
      <p:pic>
        <p:nvPicPr>
          <p:cNvPr id="5" name="Immagine 4">
            <a:extLst>
              <a:ext uri="{FF2B5EF4-FFF2-40B4-BE49-F238E27FC236}">
                <a16:creationId xmlns:a16="http://schemas.microsoft.com/office/drawing/2014/main" id="{FB1EE08F-9BF2-3488-F305-C13862B2EC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419" y="2066732"/>
            <a:ext cx="1828800" cy="1828800"/>
          </a:xfrm>
          <a:prstGeom prst="rect">
            <a:avLst/>
          </a:prstGeom>
        </p:spPr>
      </p:pic>
      <p:sp>
        <p:nvSpPr>
          <p:cNvPr id="7" name="CasellaDiTesto 6">
            <a:extLst>
              <a:ext uri="{FF2B5EF4-FFF2-40B4-BE49-F238E27FC236}">
                <a16:creationId xmlns:a16="http://schemas.microsoft.com/office/drawing/2014/main" id="{07340161-6C48-6CD4-F8E0-93998CAFB302}"/>
              </a:ext>
            </a:extLst>
          </p:cNvPr>
          <p:cNvSpPr txBox="1"/>
          <p:nvPr/>
        </p:nvSpPr>
        <p:spPr>
          <a:xfrm>
            <a:off x="4659863" y="1895653"/>
            <a:ext cx="6823010" cy="2585323"/>
          </a:xfrm>
          <a:prstGeom prst="rect">
            <a:avLst/>
          </a:prstGeom>
          <a:noFill/>
        </p:spPr>
        <p:txBody>
          <a:bodyPr wrap="square">
            <a:spAutoFit/>
          </a:bodyPr>
          <a:lstStyle/>
          <a:p>
            <a:r>
              <a:rPr lang="it-IT" dirty="0">
                <a:latin typeface="Montserrat-Regular"/>
              </a:rPr>
              <a:t>Versione con display LCD:</a:t>
            </a:r>
          </a:p>
          <a:p>
            <a:r>
              <a:rPr lang="it-IT" dirty="0">
                <a:latin typeface="Montserrat-Regular"/>
              </a:rPr>
              <a:t>regolazioni digitali</a:t>
            </a:r>
          </a:p>
          <a:p>
            <a:r>
              <a:rPr lang="it-IT" b="1" dirty="0">
                <a:latin typeface="Montserrat-Regular"/>
              </a:rPr>
              <a:t>Con 3 tentativi di ripristino per le zone non presidiate</a:t>
            </a:r>
          </a:p>
          <a:p>
            <a:r>
              <a:rPr lang="it-IT" b="1" dirty="0">
                <a:latin typeface="Montserrat-Regular"/>
              </a:rPr>
              <a:t>(illuminazione pubblica)</a:t>
            </a:r>
          </a:p>
          <a:p>
            <a:r>
              <a:rPr lang="it-IT" dirty="0">
                <a:latin typeface="Montserrat-Regular"/>
              </a:rPr>
              <a:t>Alimentazione 48÷400Vca o 24÷240Vcc</a:t>
            </a:r>
          </a:p>
          <a:p>
            <a:r>
              <a:rPr lang="it-IT" dirty="0">
                <a:latin typeface="Montserrat-Regular"/>
              </a:rPr>
              <a:t>Regolazione 0,03÷30A – Inst÷30s</a:t>
            </a:r>
          </a:p>
          <a:p>
            <a:r>
              <a:rPr lang="it-IT" dirty="0">
                <a:latin typeface="Montserrat-Regular"/>
              </a:rPr>
              <a:t>1 soglie d’intervento</a:t>
            </a:r>
          </a:p>
          <a:p>
            <a:r>
              <a:rPr lang="it-IT" dirty="0">
                <a:latin typeface="Montserrat-Regular"/>
              </a:rPr>
              <a:t>Controllo connessione Toroide </a:t>
            </a:r>
          </a:p>
          <a:p>
            <a:r>
              <a:rPr lang="it-IT" dirty="0">
                <a:latin typeface="Montserrat-Regular"/>
              </a:rPr>
              <a:t>Controllo funzionamento BA</a:t>
            </a:r>
          </a:p>
        </p:txBody>
      </p:sp>
      <p:sp>
        <p:nvSpPr>
          <p:cNvPr id="11" name="CasellaDiTesto 10">
            <a:extLst>
              <a:ext uri="{FF2B5EF4-FFF2-40B4-BE49-F238E27FC236}">
                <a16:creationId xmlns:a16="http://schemas.microsoft.com/office/drawing/2014/main" id="{C190D412-AC7C-47DC-3B63-01ED329D92D7}"/>
              </a:ext>
            </a:extLst>
          </p:cNvPr>
          <p:cNvSpPr txBox="1"/>
          <p:nvPr/>
        </p:nvSpPr>
        <p:spPr>
          <a:xfrm>
            <a:off x="1723442" y="3895532"/>
            <a:ext cx="832757" cy="369332"/>
          </a:xfrm>
          <a:prstGeom prst="rect">
            <a:avLst/>
          </a:prstGeom>
          <a:noFill/>
        </p:spPr>
        <p:txBody>
          <a:bodyPr wrap="square">
            <a:spAutoFit/>
          </a:bodyPr>
          <a:lstStyle/>
          <a:p>
            <a:r>
              <a:rPr lang="it-IT" dirty="0"/>
              <a:t>3 </a:t>
            </a:r>
            <a:r>
              <a:rPr lang="it-IT" dirty="0">
                <a:latin typeface="Montserrat-Regular"/>
              </a:rPr>
              <a:t>Din</a:t>
            </a:r>
          </a:p>
        </p:txBody>
      </p:sp>
      <p:sp>
        <p:nvSpPr>
          <p:cNvPr id="13" name="CasellaDiTesto 12">
            <a:extLst>
              <a:ext uri="{FF2B5EF4-FFF2-40B4-BE49-F238E27FC236}">
                <a16:creationId xmlns:a16="http://schemas.microsoft.com/office/drawing/2014/main" id="{4AC9D157-FEBB-AB95-E36B-CF27720A534D}"/>
              </a:ext>
            </a:extLst>
          </p:cNvPr>
          <p:cNvSpPr txBox="1"/>
          <p:nvPr/>
        </p:nvSpPr>
        <p:spPr>
          <a:xfrm>
            <a:off x="1376653" y="1697400"/>
            <a:ext cx="1526333" cy="369332"/>
          </a:xfrm>
          <a:prstGeom prst="rect">
            <a:avLst/>
          </a:prstGeom>
          <a:noFill/>
        </p:spPr>
        <p:txBody>
          <a:bodyPr wrap="square">
            <a:spAutoFit/>
          </a:bodyPr>
          <a:lstStyle/>
          <a:p>
            <a:r>
              <a:rPr lang="it-IT" b="1" dirty="0">
                <a:latin typeface="Montserrat-Regular"/>
              </a:rPr>
              <a:t>DER4/1DL</a:t>
            </a:r>
          </a:p>
        </p:txBody>
      </p:sp>
      <p:pic>
        <p:nvPicPr>
          <p:cNvPr id="1026" name="Picture 2" descr="La pubblica illuminazione SI RINNOVA! / N.4 - 2018 ...">
            <a:extLst>
              <a:ext uri="{FF2B5EF4-FFF2-40B4-BE49-F238E27FC236}">
                <a16:creationId xmlns:a16="http://schemas.microsoft.com/office/drawing/2014/main" id="{74FD9CA2-6B2A-AC22-6C6D-EEBAF6F9F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333" y="4741451"/>
            <a:ext cx="3894666" cy="1832784"/>
          </a:xfrm>
          <a:prstGeom prst="rect">
            <a:avLst/>
          </a:prstGeom>
          <a:blipFill>
            <a:blip r:embed="rId4">
              <a:alphaModFix amt="28000"/>
            </a:blip>
            <a:stretch>
              <a:fillRect/>
            </a:stretch>
          </a:blip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1898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4339C-1428-7682-80C2-07224CE0451D}"/>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AE51465C-991E-62D3-6E47-C194326C50B8}"/>
              </a:ext>
            </a:extLst>
          </p:cNvPr>
          <p:cNvSpPr txBox="1"/>
          <p:nvPr/>
        </p:nvSpPr>
        <p:spPr>
          <a:xfrm>
            <a:off x="813894" y="654441"/>
            <a:ext cx="9620130" cy="523220"/>
          </a:xfrm>
          <a:prstGeom prst="rect">
            <a:avLst/>
          </a:prstGeom>
          <a:noFill/>
        </p:spPr>
        <p:txBody>
          <a:bodyPr wrap="square" rtlCol="0">
            <a:spAutoFit/>
          </a:bodyPr>
          <a:lstStyle/>
          <a:p>
            <a:r>
              <a:rPr lang="it-IT" sz="2800" dirty="0">
                <a:latin typeface="Montserrat-Regular"/>
              </a:rPr>
              <a:t>DER4F: Relè differenziali a toroide separato </a:t>
            </a:r>
            <a:r>
              <a:rPr lang="it-IT" sz="2800" b="1" dirty="0">
                <a:latin typeface="Montserrat-Regular"/>
              </a:rPr>
              <a:t>tipo F</a:t>
            </a:r>
          </a:p>
        </p:txBody>
      </p:sp>
      <p:pic>
        <p:nvPicPr>
          <p:cNvPr id="28" name="Immagine 27">
            <a:extLst>
              <a:ext uri="{FF2B5EF4-FFF2-40B4-BE49-F238E27FC236}">
                <a16:creationId xmlns:a16="http://schemas.microsoft.com/office/drawing/2014/main" id="{F6D911D6-5701-F5AD-F5C5-A09369CEE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061" y="2773301"/>
            <a:ext cx="1679510" cy="1679510"/>
          </a:xfrm>
          <a:prstGeom prst="rect">
            <a:avLst/>
          </a:prstGeom>
        </p:spPr>
      </p:pic>
      <p:pic>
        <p:nvPicPr>
          <p:cNvPr id="30" name="Immagine 29">
            <a:extLst>
              <a:ext uri="{FF2B5EF4-FFF2-40B4-BE49-F238E27FC236}">
                <a16:creationId xmlns:a16="http://schemas.microsoft.com/office/drawing/2014/main" id="{CB2F3A22-363A-E7E9-6D7D-13290D6730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9382" y="2698656"/>
            <a:ext cx="1828800" cy="1828800"/>
          </a:xfrm>
          <a:prstGeom prst="rect">
            <a:avLst/>
          </a:prstGeom>
        </p:spPr>
      </p:pic>
      <p:sp>
        <p:nvSpPr>
          <p:cNvPr id="32" name="CasellaDiTesto 31">
            <a:extLst>
              <a:ext uri="{FF2B5EF4-FFF2-40B4-BE49-F238E27FC236}">
                <a16:creationId xmlns:a16="http://schemas.microsoft.com/office/drawing/2014/main" id="{AFC62327-B7F6-5C90-7FD7-21928E83CDB7}"/>
              </a:ext>
            </a:extLst>
          </p:cNvPr>
          <p:cNvSpPr txBox="1"/>
          <p:nvPr/>
        </p:nvSpPr>
        <p:spPr>
          <a:xfrm>
            <a:off x="5997634" y="2516973"/>
            <a:ext cx="5526305" cy="2308324"/>
          </a:xfrm>
          <a:prstGeom prst="rect">
            <a:avLst/>
          </a:prstGeom>
          <a:noFill/>
        </p:spPr>
        <p:txBody>
          <a:bodyPr wrap="square" rtlCol="0">
            <a:spAutoFit/>
          </a:bodyPr>
          <a:lstStyle/>
          <a:p>
            <a:r>
              <a:rPr lang="it-IT" dirty="0">
                <a:latin typeface="Montserrat-Regular"/>
              </a:rPr>
              <a:t>Versione con display LCD:</a:t>
            </a:r>
          </a:p>
          <a:p>
            <a:r>
              <a:rPr lang="it-IT" dirty="0">
                <a:latin typeface="Montserrat-Regular"/>
              </a:rPr>
              <a:t>regolazioni digitali</a:t>
            </a:r>
          </a:p>
          <a:p>
            <a:r>
              <a:rPr lang="it-IT" dirty="0">
                <a:latin typeface="Montserrat-Regular"/>
              </a:rPr>
              <a:t>Alimentazione 48÷400Vca o 24÷240Vcc</a:t>
            </a:r>
          </a:p>
          <a:p>
            <a:r>
              <a:rPr lang="it-IT" dirty="0">
                <a:latin typeface="Montserrat-Regular"/>
              </a:rPr>
              <a:t>Regolazione 0,03÷30A – Inst÷30s</a:t>
            </a:r>
          </a:p>
          <a:p>
            <a:r>
              <a:rPr lang="it-IT" dirty="0">
                <a:latin typeface="Montserrat-Regular"/>
              </a:rPr>
              <a:t>2 soglie d’intervento</a:t>
            </a:r>
          </a:p>
          <a:p>
            <a:r>
              <a:rPr lang="it-IT" dirty="0">
                <a:latin typeface="Montserrat-Regular"/>
              </a:rPr>
              <a:t>Controllo connessione Toroide </a:t>
            </a:r>
          </a:p>
          <a:p>
            <a:r>
              <a:rPr lang="it-IT" dirty="0">
                <a:latin typeface="Montserrat-Regular"/>
              </a:rPr>
              <a:t>Controllo funzionamento BA</a:t>
            </a:r>
          </a:p>
          <a:p>
            <a:r>
              <a:rPr lang="it-IT" dirty="0">
                <a:latin typeface="Montserrat-Regular"/>
              </a:rPr>
              <a:t>Opzione porta seriale RS485 – interfaccia ETH</a:t>
            </a:r>
          </a:p>
        </p:txBody>
      </p:sp>
      <p:sp>
        <p:nvSpPr>
          <p:cNvPr id="36" name="CasellaDiTesto 35">
            <a:extLst>
              <a:ext uri="{FF2B5EF4-FFF2-40B4-BE49-F238E27FC236}">
                <a16:creationId xmlns:a16="http://schemas.microsoft.com/office/drawing/2014/main" id="{C9B69ECA-DD96-56C7-7B34-204424D25887}"/>
              </a:ext>
            </a:extLst>
          </p:cNvPr>
          <p:cNvSpPr txBox="1"/>
          <p:nvPr/>
        </p:nvSpPr>
        <p:spPr>
          <a:xfrm>
            <a:off x="2763992" y="4640631"/>
            <a:ext cx="1699504" cy="369332"/>
          </a:xfrm>
          <a:prstGeom prst="rect">
            <a:avLst/>
          </a:prstGeom>
          <a:noFill/>
        </p:spPr>
        <p:txBody>
          <a:bodyPr wrap="none" rtlCol="0">
            <a:spAutoFit/>
          </a:bodyPr>
          <a:lstStyle/>
          <a:p>
            <a:r>
              <a:rPr lang="it-IT" dirty="0">
                <a:latin typeface="Montserrat-Regular"/>
              </a:rPr>
              <a:t>96x96x51mm</a:t>
            </a:r>
          </a:p>
        </p:txBody>
      </p:sp>
      <p:sp>
        <p:nvSpPr>
          <p:cNvPr id="37" name="CasellaDiTesto 36">
            <a:extLst>
              <a:ext uri="{FF2B5EF4-FFF2-40B4-BE49-F238E27FC236}">
                <a16:creationId xmlns:a16="http://schemas.microsoft.com/office/drawing/2014/main" id="{3E4DDC64-58F1-AA1F-B374-6AB9252C4E16}"/>
              </a:ext>
            </a:extLst>
          </p:cNvPr>
          <p:cNvSpPr txBox="1"/>
          <p:nvPr/>
        </p:nvSpPr>
        <p:spPr>
          <a:xfrm>
            <a:off x="1125339" y="4640631"/>
            <a:ext cx="764953" cy="369332"/>
          </a:xfrm>
          <a:prstGeom prst="rect">
            <a:avLst/>
          </a:prstGeom>
          <a:noFill/>
        </p:spPr>
        <p:txBody>
          <a:bodyPr wrap="none" rtlCol="0">
            <a:spAutoFit/>
          </a:bodyPr>
          <a:lstStyle/>
          <a:p>
            <a:r>
              <a:rPr lang="it-IT" dirty="0"/>
              <a:t>3 </a:t>
            </a:r>
            <a:r>
              <a:rPr lang="it-IT" dirty="0">
                <a:latin typeface="Montserrat-Regular"/>
              </a:rPr>
              <a:t>Din</a:t>
            </a:r>
          </a:p>
        </p:txBody>
      </p:sp>
      <p:sp>
        <p:nvSpPr>
          <p:cNvPr id="38" name="CasellaDiTesto 37">
            <a:extLst>
              <a:ext uri="{FF2B5EF4-FFF2-40B4-BE49-F238E27FC236}">
                <a16:creationId xmlns:a16="http://schemas.microsoft.com/office/drawing/2014/main" id="{7A8CECDF-812E-FDFB-AF20-2067DB4089D1}"/>
              </a:ext>
            </a:extLst>
          </p:cNvPr>
          <p:cNvSpPr txBox="1"/>
          <p:nvPr/>
        </p:nvSpPr>
        <p:spPr>
          <a:xfrm>
            <a:off x="774566" y="1477541"/>
            <a:ext cx="6053260" cy="369332"/>
          </a:xfrm>
          <a:prstGeom prst="rect">
            <a:avLst/>
          </a:prstGeom>
          <a:noFill/>
        </p:spPr>
        <p:txBody>
          <a:bodyPr wrap="none" rtlCol="0">
            <a:spAutoFit/>
          </a:bodyPr>
          <a:lstStyle/>
          <a:p>
            <a:r>
              <a:rPr lang="it-IT" sz="1800" b="0" i="0" u="none" strike="noStrike" baseline="0" dirty="0">
                <a:solidFill>
                  <a:srgbClr val="FF0000"/>
                </a:solidFill>
                <a:latin typeface="Montserrat-Regular"/>
              </a:rPr>
              <a:t>Conformità alla norma di prodotto </a:t>
            </a:r>
            <a:r>
              <a:rPr lang="it-IT" sz="1800" b="1" i="0" u="none" strike="noStrike" baseline="0" dirty="0">
                <a:solidFill>
                  <a:srgbClr val="FF0000"/>
                </a:solidFill>
                <a:latin typeface="Montserrat-Regular"/>
              </a:rPr>
              <a:t>CEI-EN 60947-2</a:t>
            </a:r>
            <a:endParaRPr lang="it-IT" b="1" dirty="0">
              <a:solidFill>
                <a:srgbClr val="FF0000"/>
              </a:solidFill>
              <a:latin typeface="Montserrat-Regular"/>
            </a:endParaRPr>
          </a:p>
        </p:txBody>
      </p:sp>
      <p:sp>
        <p:nvSpPr>
          <p:cNvPr id="4" name="CasellaDiTesto 3">
            <a:extLst>
              <a:ext uri="{FF2B5EF4-FFF2-40B4-BE49-F238E27FC236}">
                <a16:creationId xmlns:a16="http://schemas.microsoft.com/office/drawing/2014/main" id="{D9A602E3-1DC2-C285-9BE0-D68C0F399A6C}"/>
              </a:ext>
            </a:extLst>
          </p:cNvPr>
          <p:cNvSpPr txBox="1"/>
          <p:nvPr/>
        </p:nvSpPr>
        <p:spPr>
          <a:xfrm>
            <a:off x="813894" y="2310059"/>
            <a:ext cx="1699504" cy="369332"/>
          </a:xfrm>
          <a:prstGeom prst="rect">
            <a:avLst/>
          </a:prstGeom>
          <a:noFill/>
        </p:spPr>
        <p:txBody>
          <a:bodyPr wrap="square">
            <a:spAutoFit/>
          </a:bodyPr>
          <a:lstStyle/>
          <a:p>
            <a:r>
              <a:rPr lang="it-IT" b="1" dirty="0">
                <a:latin typeface="Montserrat-Regular"/>
              </a:rPr>
              <a:t>DER4F/2D</a:t>
            </a:r>
          </a:p>
        </p:txBody>
      </p:sp>
      <p:sp>
        <p:nvSpPr>
          <p:cNvPr id="6" name="CasellaDiTesto 5">
            <a:extLst>
              <a:ext uri="{FF2B5EF4-FFF2-40B4-BE49-F238E27FC236}">
                <a16:creationId xmlns:a16="http://schemas.microsoft.com/office/drawing/2014/main" id="{0E187EBE-9F09-A371-4929-F151475D2240}"/>
              </a:ext>
            </a:extLst>
          </p:cNvPr>
          <p:cNvSpPr txBox="1"/>
          <p:nvPr/>
        </p:nvSpPr>
        <p:spPr>
          <a:xfrm>
            <a:off x="2663232" y="2310059"/>
            <a:ext cx="1994493" cy="369332"/>
          </a:xfrm>
          <a:prstGeom prst="rect">
            <a:avLst/>
          </a:prstGeom>
          <a:noFill/>
        </p:spPr>
        <p:txBody>
          <a:bodyPr wrap="square">
            <a:spAutoFit/>
          </a:bodyPr>
          <a:lstStyle/>
          <a:p>
            <a:r>
              <a:rPr lang="it-IT" b="1" dirty="0">
                <a:latin typeface="Montserrat-Regular"/>
              </a:rPr>
              <a:t>DER4F/2I</a:t>
            </a:r>
          </a:p>
        </p:txBody>
      </p:sp>
    </p:spTree>
    <p:extLst>
      <p:ext uri="{BB962C8B-B14F-4D97-AF65-F5344CB8AC3E}">
        <p14:creationId xmlns:p14="http://schemas.microsoft.com/office/powerpoint/2010/main" val="243267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5FC1A92-804A-E277-8494-F15789D98414}"/>
              </a:ext>
            </a:extLst>
          </p:cNvPr>
          <p:cNvSpPr txBox="1"/>
          <p:nvPr/>
        </p:nvSpPr>
        <p:spPr>
          <a:xfrm>
            <a:off x="828235" y="645623"/>
            <a:ext cx="3714555" cy="523220"/>
          </a:xfrm>
          <a:prstGeom prst="rect">
            <a:avLst/>
          </a:prstGeom>
          <a:noFill/>
        </p:spPr>
        <p:txBody>
          <a:bodyPr wrap="square">
            <a:spAutoFit/>
          </a:bodyPr>
          <a:lstStyle/>
          <a:p>
            <a:r>
              <a:rPr lang="it-IT" sz="2800" dirty="0">
                <a:latin typeface="Montserrat-Regular"/>
              </a:rPr>
              <a:t>Trasduttori serie D</a:t>
            </a:r>
          </a:p>
        </p:txBody>
      </p:sp>
      <p:pic>
        <p:nvPicPr>
          <p:cNvPr id="4" name="Immagine 3">
            <a:extLst>
              <a:ext uri="{FF2B5EF4-FFF2-40B4-BE49-F238E27FC236}">
                <a16:creationId xmlns:a16="http://schemas.microsoft.com/office/drawing/2014/main" id="{1C90C371-A14D-7F2A-93BC-2EF448AEF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217" y="1624097"/>
            <a:ext cx="4005103" cy="25282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asellaDiTesto 7">
            <a:extLst>
              <a:ext uri="{FF2B5EF4-FFF2-40B4-BE49-F238E27FC236}">
                <a16:creationId xmlns:a16="http://schemas.microsoft.com/office/drawing/2014/main" id="{0AC2839A-9565-8377-878F-43A6A083439C}"/>
              </a:ext>
            </a:extLst>
          </p:cNvPr>
          <p:cNvSpPr txBox="1"/>
          <p:nvPr/>
        </p:nvSpPr>
        <p:spPr>
          <a:xfrm>
            <a:off x="5907975" y="1547627"/>
            <a:ext cx="5303482" cy="2585323"/>
          </a:xfrm>
          <a:prstGeom prst="rect">
            <a:avLst/>
          </a:prstGeom>
          <a:noFill/>
        </p:spPr>
        <p:txBody>
          <a:bodyPr wrap="square">
            <a:spAutoFit/>
          </a:bodyPr>
          <a:lstStyle/>
          <a:p>
            <a:pPr algn="just"/>
            <a:r>
              <a:rPr lang="it-IT" u="sng" dirty="0">
                <a:latin typeface="Montserrat-Regular"/>
              </a:rPr>
              <a:t>Da abbinare ai relè differenziali DER4 tipo A e DER4F tipo F</a:t>
            </a:r>
          </a:p>
          <a:p>
            <a:pPr algn="just"/>
            <a:r>
              <a:rPr lang="it-IT" dirty="0">
                <a:latin typeface="Montserrat-Regular"/>
              </a:rPr>
              <a:t>Versione chiusa ed apribile</a:t>
            </a:r>
          </a:p>
          <a:p>
            <a:pPr algn="just"/>
            <a:r>
              <a:rPr lang="it-IT" dirty="0">
                <a:latin typeface="Montserrat-Regular"/>
              </a:rPr>
              <a:t>Dimensioni del foro da 35 a 210mm</a:t>
            </a:r>
          </a:p>
          <a:p>
            <a:pPr algn="just"/>
            <a:r>
              <a:rPr lang="it-IT" dirty="0">
                <a:latin typeface="Montserrat-Regular"/>
              </a:rPr>
              <a:t>Toroidi speciali: sommatori e moltiplicatori e rettangolari</a:t>
            </a:r>
          </a:p>
          <a:p>
            <a:pPr algn="just" fontAlgn="base"/>
            <a:r>
              <a:rPr lang="it-IT" dirty="0">
                <a:latin typeface="Montserrat-Regular"/>
              </a:rPr>
              <a:t>Facilità di installazione (montaggio a fondo quadro o su barra Din)</a:t>
            </a:r>
          </a:p>
          <a:p>
            <a:pPr algn="just" fontAlgn="base"/>
            <a:r>
              <a:rPr lang="it-IT" dirty="0">
                <a:latin typeface="Montserrat-Regular"/>
              </a:rPr>
              <a:t>Norma di riferimento: IEC 61869-2</a:t>
            </a:r>
          </a:p>
        </p:txBody>
      </p:sp>
      <p:pic>
        <p:nvPicPr>
          <p:cNvPr id="10" name="Immagine 9">
            <a:extLst>
              <a:ext uri="{FF2B5EF4-FFF2-40B4-BE49-F238E27FC236}">
                <a16:creationId xmlns:a16="http://schemas.microsoft.com/office/drawing/2014/main" id="{B0B4985B-8024-949B-9438-A55B5DD0BF63}"/>
              </a:ext>
            </a:extLst>
          </p:cNvPr>
          <p:cNvPicPr>
            <a:picLocks noChangeAspect="1"/>
          </p:cNvPicPr>
          <p:nvPr/>
        </p:nvPicPr>
        <p:blipFill>
          <a:blip r:embed="rId3"/>
          <a:stretch>
            <a:fillRect/>
          </a:stretch>
        </p:blipFill>
        <p:spPr>
          <a:xfrm>
            <a:off x="785217" y="4726202"/>
            <a:ext cx="4905520" cy="17662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magine 4">
            <a:extLst>
              <a:ext uri="{FF2B5EF4-FFF2-40B4-BE49-F238E27FC236}">
                <a16:creationId xmlns:a16="http://schemas.microsoft.com/office/drawing/2014/main" id="{FC756D79-4557-EAB4-FB49-8AFB61B8DEF1}"/>
              </a:ext>
            </a:extLst>
          </p:cNvPr>
          <p:cNvPicPr>
            <a:picLocks noChangeAspect="1"/>
          </p:cNvPicPr>
          <p:nvPr/>
        </p:nvPicPr>
        <p:blipFill>
          <a:blip r:embed="rId4"/>
          <a:stretch>
            <a:fillRect/>
          </a:stretch>
        </p:blipFill>
        <p:spPr>
          <a:xfrm>
            <a:off x="8351520" y="4933597"/>
            <a:ext cx="2864606" cy="1351507"/>
          </a:xfrm>
          <a:prstGeom prst="rect">
            <a:avLst/>
          </a:prstGeom>
        </p:spPr>
      </p:pic>
      <p:pic>
        <p:nvPicPr>
          <p:cNvPr id="7" name="Immagine 6">
            <a:extLst>
              <a:ext uri="{FF2B5EF4-FFF2-40B4-BE49-F238E27FC236}">
                <a16:creationId xmlns:a16="http://schemas.microsoft.com/office/drawing/2014/main" id="{774B8CA8-979C-13CC-C37A-238FAD5A48DF}"/>
              </a:ext>
            </a:extLst>
          </p:cNvPr>
          <p:cNvPicPr>
            <a:picLocks noChangeAspect="1"/>
          </p:cNvPicPr>
          <p:nvPr/>
        </p:nvPicPr>
        <p:blipFill>
          <a:blip r:embed="rId5"/>
          <a:stretch>
            <a:fillRect/>
          </a:stretch>
        </p:blipFill>
        <p:spPr>
          <a:xfrm>
            <a:off x="6284026" y="4132950"/>
            <a:ext cx="2177303" cy="1425303"/>
          </a:xfrm>
          <a:prstGeom prst="rect">
            <a:avLst/>
          </a:prstGeom>
        </p:spPr>
      </p:pic>
    </p:spTree>
    <p:extLst>
      <p:ext uri="{BB962C8B-B14F-4D97-AF65-F5344CB8AC3E}">
        <p14:creationId xmlns:p14="http://schemas.microsoft.com/office/powerpoint/2010/main" val="2142419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E2154-30C4-6324-AFE4-413DF41EE820}"/>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6DE1CEA1-161F-3BEA-4D44-5DFE1DE361B9}"/>
              </a:ext>
            </a:extLst>
          </p:cNvPr>
          <p:cNvSpPr txBox="1"/>
          <p:nvPr/>
        </p:nvSpPr>
        <p:spPr>
          <a:xfrm>
            <a:off x="834730" y="687182"/>
            <a:ext cx="8956970" cy="523220"/>
          </a:xfrm>
          <a:prstGeom prst="rect">
            <a:avLst/>
          </a:prstGeom>
          <a:noFill/>
        </p:spPr>
        <p:txBody>
          <a:bodyPr wrap="square">
            <a:spAutoFit/>
          </a:bodyPr>
          <a:lstStyle/>
          <a:p>
            <a:pPr algn="just"/>
            <a:r>
              <a:rPr lang="it-IT" sz="2800" dirty="0">
                <a:latin typeface="Montserrat-Regular"/>
              </a:rPr>
              <a:t>Dove installare i differenziali tipo A e tipo F?</a:t>
            </a:r>
          </a:p>
        </p:txBody>
      </p:sp>
      <p:pic>
        <p:nvPicPr>
          <p:cNvPr id="1026" name="Picture 2" descr="Quadri di distribuzione Power Center: perche e dove si ...">
            <a:extLst>
              <a:ext uri="{FF2B5EF4-FFF2-40B4-BE49-F238E27FC236}">
                <a16:creationId xmlns:a16="http://schemas.microsoft.com/office/drawing/2014/main" id="{00B606FC-967A-AA57-5F33-ED349115B8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672" y="2444348"/>
            <a:ext cx="3012169" cy="2008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MOTORI TRIFASE: PRO E CONTRO DEL COLLEGAMENTO STELLA-TRIANGOLO">
            <a:extLst>
              <a:ext uri="{FF2B5EF4-FFF2-40B4-BE49-F238E27FC236}">
                <a16:creationId xmlns:a16="http://schemas.microsoft.com/office/drawing/2014/main" id="{8B5EC8E5-7623-C890-2F4D-CE243C9A6D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672" y="4768830"/>
            <a:ext cx="3012169" cy="1621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GE 45 YSX">
            <a:extLst>
              <a:ext uri="{FF2B5EF4-FFF2-40B4-BE49-F238E27FC236}">
                <a16:creationId xmlns:a16="http://schemas.microsoft.com/office/drawing/2014/main" id="{1E65B308-B39D-86E5-65DC-CFDF5C7C78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6495" y="2312269"/>
            <a:ext cx="2200036" cy="19693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Illuminazione per capannoni industriale con LED">
            <a:extLst>
              <a:ext uri="{FF2B5EF4-FFF2-40B4-BE49-F238E27FC236}">
                <a16:creationId xmlns:a16="http://schemas.microsoft.com/office/drawing/2014/main" id="{CB1B2D62-8B6F-A5BC-F1B5-10063A3E78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8970" y="4627606"/>
            <a:ext cx="5721396" cy="1762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 descr="Impianti di sollevamento acque - Centrifughe | Millar Wellpoint">
            <a:extLst>
              <a:ext uri="{FF2B5EF4-FFF2-40B4-BE49-F238E27FC236}">
                <a16:creationId xmlns:a16="http://schemas.microsoft.com/office/drawing/2014/main" id="{CF1E6958-58F8-235D-0F89-AB6E1B05B1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7638" y="2283396"/>
            <a:ext cx="2702728" cy="2027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asellaDiTesto 3">
            <a:extLst>
              <a:ext uri="{FF2B5EF4-FFF2-40B4-BE49-F238E27FC236}">
                <a16:creationId xmlns:a16="http://schemas.microsoft.com/office/drawing/2014/main" id="{DE80B472-5510-0A37-D308-628FC1077F20}"/>
              </a:ext>
            </a:extLst>
          </p:cNvPr>
          <p:cNvSpPr txBox="1"/>
          <p:nvPr/>
        </p:nvSpPr>
        <p:spPr>
          <a:xfrm>
            <a:off x="760527" y="1512342"/>
            <a:ext cx="10670946" cy="923330"/>
          </a:xfrm>
          <a:prstGeom prst="rect">
            <a:avLst/>
          </a:prstGeom>
          <a:noFill/>
        </p:spPr>
        <p:txBody>
          <a:bodyPr wrap="square" rtlCol="0">
            <a:spAutoFit/>
          </a:bodyPr>
          <a:lstStyle/>
          <a:p>
            <a:r>
              <a:rPr lang="it-IT" dirty="0">
                <a:latin typeface="Montserrat-Regular"/>
              </a:rPr>
              <a:t>La gamma </a:t>
            </a:r>
            <a:r>
              <a:rPr lang="it-IT" b="1" dirty="0">
                <a:solidFill>
                  <a:srgbClr val="FF0000"/>
                </a:solidFill>
                <a:latin typeface="Montserrat-Regular"/>
              </a:rPr>
              <a:t>DER4 </a:t>
            </a:r>
            <a:r>
              <a:rPr lang="it-IT" dirty="0">
                <a:latin typeface="Montserrat-Regular"/>
              </a:rPr>
              <a:t>e</a:t>
            </a:r>
            <a:r>
              <a:rPr lang="it-IT" b="1" dirty="0">
                <a:solidFill>
                  <a:srgbClr val="FF0000"/>
                </a:solidFill>
                <a:latin typeface="Montserrat-Regular"/>
              </a:rPr>
              <a:t> DER4F</a:t>
            </a:r>
            <a:r>
              <a:rPr lang="it-IT" dirty="0">
                <a:latin typeface="Montserrat-Regular"/>
              </a:rPr>
              <a:t> è ideale per la protezione elettrica nei power center, gruppi elettrogeni, quadri bordo macchina, motori elettrici, illuminazione industriale, impianti pompaggio acque, etc.</a:t>
            </a:r>
          </a:p>
        </p:txBody>
      </p:sp>
    </p:spTree>
    <p:extLst>
      <p:ext uri="{BB962C8B-B14F-4D97-AF65-F5344CB8AC3E}">
        <p14:creationId xmlns:p14="http://schemas.microsoft.com/office/powerpoint/2010/main" val="3784045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48834-F723-8D87-4B1C-D8F7B8607650}"/>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857373B3-64D1-17FA-F18B-904C850C2870}"/>
              </a:ext>
            </a:extLst>
          </p:cNvPr>
          <p:cNvSpPr txBox="1"/>
          <p:nvPr/>
        </p:nvSpPr>
        <p:spPr>
          <a:xfrm>
            <a:off x="832146" y="653878"/>
            <a:ext cx="9620130" cy="523220"/>
          </a:xfrm>
          <a:prstGeom prst="rect">
            <a:avLst/>
          </a:prstGeom>
          <a:noFill/>
        </p:spPr>
        <p:txBody>
          <a:bodyPr wrap="square" rtlCol="0">
            <a:spAutoFit/>
          </a:bodyPr>
          <a:lstStyle/>
          <a:p>
            <a:r>
              <a:rPr lang="it-IT" sz="2800" dirty="0">
                <a:latin typeface="Montserrat-Regular"/>
              </a:rPr>
              <a:t>DER4B: Relè differenziali a toroide separato </a:t>
            </a:r>
            <a:r>
              <a:rPr lang="it-IT" sz="2800" b="1" dirty="0">
                <a:latin typeface="Montserrat-Regular"/>
              </a:rPr>
              <a:t>tipo B</a:t>
            </a:r>
          </a:p>
        </p:txBody>
      </p:sp>
      <p:pic>
        <p:nvPicPr>
          <p:cNvPr id="28" name="Immagine 27">
            <a:extLst>
              <a:ext uri="{FF2B5EF4-FFF2-40B4-BE49-F238E27FC236}">
                <a16:creationId xmlns:a16="http://schemas.microsoft.com/office/drawing/2014/main" id="{58AA2257-2C4D-33C4-14BD-747B23E1F2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04" y="2472946"/>
            <a:ext cx="1679510" cy="1679510"/>
          </a:xfrm>
          <a:prstGeom prst="rect">
            <a:avLst/>
          </a:prstGeom>
        </p:spPr>
      </p:pic>
      <p:pic>
        <p:nvPicPr>
          <p:cNvPr id="30" name="Immagine 29">
            <a:extLst>
              <a:ext uri="{FF2B5EF4-FFF2-40B4-BE49-F238E27FC236}">
                <a16:creationId xmlns:a16="http://schemas.microsoft.com/office/drawing/2014/main" id="{209B72C9-CFD0-BB5E-E907-33A129FE5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125" y="2350676"/>
            <a:ext cx="1828800" cy="1828800"/>
          </a:xfrm>
          <a:prstGeom prst="rect">
            <a:avLst/>
          </a:prstGeom>
        </p:spPr>
      </p:pic>
      <p:sp>
        <p:nvSpPr>
          <p:cNvPr id="32" name="CasellaDiTesto 31">
            <a:extLst>
              <a:ext uri="{FF2B5EF4-FFF2-40B4-BE49-F238E27FC236}">
                <a16:creationId xmlns:a16="http://schemas.microsoft.com/office/drawing/2014/main" id="{4794F5C4-B8CC-D9A7-8927-A1C7EAE36E30}"/>
              </a:ext>
            </a:extLst>
          </p:cNvPr>
          <p:cNvSpPr txBox="1"/>
          <p:nvPr/>
        </p:nvSpPr>
        <p:spPr>
          <a:xfrm>
            <a:off x="5604111" y="2222332"/>
            <a:ext cx="5526305" cy="2308324"/>
          </a:xfrm>
          <a:prstGeom prst="rect">
            <a:avLst/>
          </a:prstGeom>
          <a:noFill/>
        </p:spPr>
        <p:txBody>
          <a:bodyPr wrap="square" rtlCol="0">
            <a:spAutoFit/>
          </a:bodyPr>
          <a:lstStyle/>
          <a:p>
            <a:r>
              <a:rPr lang="it-IT" dirty="0">
                <a:latin typeface="Montserrat-Regular"/>
              </a:rPr>
              <a:t>Versione con display LCD:</a:t>
            </a:r>
          </a:p>
          <a:p>
            <a:r>
              <a:rPr lang="it-IT" dirty="0">
                <a:latin typeface="Montserrat-Regular"/>
              </a:rPr>
              <a:t>regolazioni digitali</a:t>
            </a:r>
          </a:p>
          <a:p>
            <a:r>
              <a:rPr lang="it-IT" dirty="0">
                <a:latin typeface="Montserrat-Regular"/>
              </a:rPr>
              <a:t>Alimentazione 48÷400Vca o 24÷240Vcc</a:t>
            </a:r>
          </a:p>
          <a:p>
            <a:r>
              <a:rPr lang="it-IT" dirty="0">
                <a:latin typeface="Montserrat-Regular"/>
              </a:rPr>
              <a:t>Regolazione 0,03÷30A – Inst÷30s</a:t>
            </a:r>
          </a:p>
          <a:p>
            <a:r>
              <a:rPr lang="it-IT" dirty="0">
                <a:latin typeface="Montserrat-Regular"/>
              </a:rPr>
              <a:t>2 soglie d’intervento</a:t>
            </a:r>
          </a:p>
          <a:p>
            <a:r>
              <a:rPr lang="it-IT" dirty="0">
                <a:latin typeface="Montserrat-Regular"/>
              </a:rPr>
              <a:t>Controllo connessione Toroide </a:t>
            </a:r>
          </a:p>
          <a:p>
            <a:r>
              <a:rPr lang="it-IT" dirty="0">
                <a:latin typeface="Montserrat-Regular"/>
              </a:rPr>
              <a:t>Controllo funzionamento BA</a:t>
            </a:r>
          </a:p>
          <a:p>
            <a:r>
              <a:rPr lang="it-IT" dirty="0">
                <a:latin typeface="Montserrat-Regular"/>
              </a:rPr>
              <a:t>Opzione porta seriale RS485 – interfaccia ETH</a:t>
            </a:r>
          </a:p>
        </p:txBody>
      </p:sp>
      <p:sp>
        <p:nvSpPr>
          <p:cNvPr id="36" name="CasellaDiTesto 35">
            <a:extLst>
              <a:ext uri="{FF2B5EF4-FFF2-40B4-BE49-F238E27FC236}">
                <a16:creationId xmlns:a16="http://schemas.microsoft.com/office/drawing/2014/main" id="{E97B126B-E951-A37E-6F86-66A9688D52D7}"/>
              </a:ext>
            </a:extLst>
          </p:cNvPr>
          <p:cNvSpPr txBox="1"/>
          <p:nvPr/>
        </p:nvSpPr>
        <p:spPr>
          <a:xfrm>
            <a:off x="2821735" y="4292651"/>
            <a:ext cx="1699504" cy="369332"/>
          </a:xfrm>
          <a:prstGeom prst="rect">
            <a:avLst/>
          </a:prstGeom>
          <a:noFill/>
        </p:spPr>
        <p:txBody>
          <a:bodyPr wrap="none" rtlCol="0">
            <a:spAutoFit/>
          </a:bodyPr>
          <a:lstStyle/>
          <a:p>
            <a:r>
              <a:rPr lang="it-IT" dirty="0">
                <a:latin typeface="Montserrat-Regular"/>
              </a:rPr>
              <a:t>96x96x51mm</a:t>
            </a:r>
          </a:p>
        </p:txBody>
      </p:sp>
      <p:sp>
        <p:nvSpPr>
          <p:cNvPr id="37" name="CasellaDiTesto 36">
            <a:extLst>
              <a:ext uri="{FF2B5EF4-FFF2-40B4-BE49-F238E27FC236}">
                <a16:creationId xmlns:a16="http://schemas.microsoft.com/office/drawing/2014/main" id="{ECBFB742-21C6-4BE9-DDC3-C674BE0B8190}"/>
              </a:ext>
            </a:extLst>
          </p:cNvPr>
          <p:cNvSpPr txBox="1"/>
          <p:nvPr/>
        </p:nvSpPr>
        <p:spPr>
          <a:xfrm>
            <a:off x="1206619" y="4292651"/>
            <a:ext cx="764953" cy="369332"/>
          </a:xfrm>
          <a:prstGeom prst="rect">
            <a:avLst/>
          </a:prstGeom>
          <a:noFill/>
        </p:spPr>
        <p:txBody>
          <a:bodyPr wrap="none" rtlCol="0">
            <a:spAutoFit/>
          </a:bodyPr>
          <a:lstStyle/>
          <a:p>
            <a:r>
              <a:rPr lang="it-IT" dirty="0"/>
              <a:t>3 </a:t>
            </a:r>
            <a:r>
              <a:rPr lang="it-IT" dirty="0">
                <a:latin typeface="Montserrat-Regular"/>
              </a:rPr>
              <a:t>Din</a:t>
            </a:r>
          </a:p>
        </p:txBody>
      </p:sp>
      <p:sp>
        <p:nvSpPr>
          <p:cNvPr id="38" name="CasellaDiTesto 37">
            <a:extLst>
              <a:ext uri="{FF2B5EF4-FFF2-40B4-BE49-F238E27FC236}">
                <a16:creationId xmlns:a16="http://schemas.microsoft.com/office/drawing/2014/main" id="{4BBF43CB-3D0B-8C93-11AA-566852A89BEC}"/>
              </a:ext>
            </a:extLst>
          </p:cNvPr>
          <p:cNvSpPr txBox="1"/>
          <p:nvPr/>
        </p:nvSpPr>
        <p:spPr>
          <a:xfrm>
            <a:off x="813894" y="1528028"/>
            <a:ext cx="6053260" cy="369332"/>
          </a:xfrm>
          <a:prstGeom prst="rect">
            <a:avLst/>
          </a:prstGeom>
          <a:noFill/>
        </p:spPr>
        <p:txBody>
          <a:bodyPr wrap="none" rtlCol="0">
            <a:spAutoFit/>
          </a:bodyPr>
          <a:lstStyle/>
          <a:p>
            <a:r>
              <a:rPr lang="it-IT" sz="1800" b="0" i="0" u="none" strike="noStrike" baseline="0" dirty="0">
                <a:solidFill>
                  <a:srgbClr val="FF0000"/>
                </a:solidFill>
                <a:latin typeface="Montserrat-Regular"/>
              </a:rPr>
              <a:t>Conformità alla norma di prodotto </a:t>
            </a:r>
            <a:r>
              <a:rPr lang="it-IT" sz="1800" b="1" i="0" u="none" strike="noStrike" baseline="0" dirty="0">
                <a:solidFill>
                  <a:srgbClr val="FF0000"/>
                </a:solidFill>
                <a:latin typeface="Montserrat-Regular"/>
              </a:rPr>
              <a:t>CEI-EN 60947-2</a:t>
            </a:r>
            <a:endParaRPr lang="it-IT" b="1" dirty="0">
              <a:solidFill>
                <a:srgbClr val="FF0000"/>
              </a:solidFill>
              <a:latin typeface="Montserrat-Regular"/>
            </a:endParaRPr>
          </a:p>
        </p:txBody>
      </p:sp>
      <p:sp>
        <p:nvSpPr>
          <p:cNvPr id="5" name="CasellaDiTesto 4">
            <a:extLst>
              <a:ext uri="{FF2B5EF4-FFF2-40B4-BE49-F238E27FC236}">
                <a16:creationId xmlns:a16="http://schemas.microsoft.com/office/drawing/2014/main" id="{194DB927-10B0-1A85-CEDA-4B80659584F4}"/>
              </a:ext>
            </a:extLst>
          </p:cNvPr>
          <p:cNvSpPr txBox="1"/>
          <p:nvPr/>
        </p:nvSpPr>
        <p:spPr>
          <a:xfrm>
            <a:off x="871637" y="1962079"/>
            <a:ext cx="1699504" cy="369332"/>
          </a:xfrm>
          <a:prstGeom prst="rect">
            <a:avLst/>
          </a:prstGeom>
          <a:noFill/>
        </p:spPr>
        <p:txBody>
          <a:bodyPr wrap="square">
            <a:spAutoFit/>
          </a:bodyPr>
          <a:lstStyle/>
          <a:p>
            <a:r>
              <a:rPr lang="it-IT" b="1" dirty="0">
                <a:latin typeface="Montserrat-Regular"/>
              </a:rPr>
              <a:t>DER4B/2D</a:t>
            </a:r>
          </a:p>
        </p:txBody>
      </p:sp>
      <p:sp>
        <p:nvSpPr>
          <p:cNvPr id="6" name="CasellaDiTesto 5">
            <a:extLst>
              <a:ext uri="{FF2B5EF4-FFF2-40B4-BE49-F238E27FC236}">
                <a16:creationId xmlns:a16="http://schemas.microsoft.com/office/drawing/2014/main" id="{3005B05D-248D-82A0-E683-D2A142013888}"/>
              </a:ext>
            </a:extLst>
          </p:cNvPr>
          <p:cNvSpPr txBox="1"/>
          <p:nvPr/>
        </p:nvSpPr>
        <p:spPr>
          <a:xfrm>
            <a:off x="2720975" y="1962079"/>
            <a:ext cx="2022475" cy="369332"/>
          </a:xfrm>
          <a:prstGeom prst="rect">
            <a:avLst/>
          </a:prstGeom>
          <a:noFill/>
        </p:spPr>
        <p:txBody>
          <a:bodyPr wrap="square">
            <a:spAutoFit/>
          </a:bodyPr>
          <a:lstStyle/>
          <a:p>
            <a:r>
              <a:rPr lang="it-IT" b="1" dirty="0">
                <a:latin typeface="Montserrat-Regular"/>
              </a:rPr>
              <a:t>DER4B/2I</a:t>
            </a:r>
          </a:p>
        </p:txBody>
      </p:sp>
      <p:sp>
        <p:nvSpPr>
          <p:cNvPr id="4" name="CasellaDiTesto 3">
            <a:extLst>
              <a:ext uri="{FF2B5EF4-FFF2-40B4-BE49-F238E27FC236}">
                <a16:creationId xmlns:a16="http://schemas.microsoft.com/office/drawing/2014/main" id="{E53560BF-FC7E-0AF6-92DE-3BE89A44678C}"/>
              </a:ext>
            </a:extLst>
          </p:cNvPr>
          <p:cNvSpPr txBox="1"/>
          <p:nvPr/>
        </p:nvSpPr>
        <p:spPr>
          <a:xfrm>
            <a:off x="4308265" y="5239302"/>
            <a:ext cx="6096000" cy="646331"/>
          </a:xfrm>
          <a:prstGeom prst="rect">
            <a:avLst/>
          </a:prstGeom>
          <a:noFill/>
        </p:spPr>
        <p:txBody>
          <a:bodyPr wrap="square">
            <a:spAutoFit/>
          </a:bodyPr>
          <a:lstStyle/>
          <a:p>
            <a:r>
              <a:rPr lang="it-IT" b="1" dirty="0">
                <a:latin typeface="Montserrat-Regular"/>
              </a:rPr>
              <a:t>I∆n impostabile fino a 30 Ampere</a:t>
            </a:r>
          </a:p>
          <a:p>
            <a:r>
              <a:rPr lang="it-IT" b="1" dirty="0">
                <a:latin typeface="Montserrat-Regular"/>
              </a:rPr>
              <a:t>Il prodotto più performante della sua categoria!!</a:t>
            </a:r>
          </a:p>
        </p:txBody>
      </p:sp>
      <p:pic>
        <p:nvPicPr>
          <p:cNvPr id="1026" name="Picture 2" descr="Vettoriale stock di icona new | Adobe Stock">
            <a:extLst>
              <a:ext uri="{FF2B5EF4-FFF2-40B4-BE49-F238E27FC236}">
                <a16:creationId xmlns:a16="http://schemas.microsoft.com/office/drawing/2014/main" id="{E12F8807-0261-7050-1022-F055A099B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3641" y="4842181"/>
            <a:ext cx="1554624" cy="155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565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8206BC-DAED-A501-95CE-31DA8316F4DB}"/>
              </a:ext>
            </a:extLst>
          </p:cNvPr>
          <p:cNvSpPr>
            <a:spLocks noGrp="1"/>
          </p:cNvSpPr>
          <p:nvPr>
            <p:ph type="title"/>
          </p:nvPr>
        </p:nvSpPr>
        <p:spPr>
          <a:xfrm>
            <a:off x="840105" y="447675"/>
            <a:ext cx="9742170" cy="742950"/>
          </a:xfrm>
        </p:spPr>
        <p:txBody>
          <a:bodyPr>
            <a:noAutofit/>
          </a:bodyPr>
          <a:lstStyle/>
          <a:p>
            <a:r>
              <a:rPr lang="it-IT" dirty="0">
                <a:latin typeface="Montserrat-Regular"/>
              </a:rPr>
              <a:t>Norma di riferimento</a:t>
            </a:r>
          </a:p>
        </p:txBody>
      </p:sp>
      <p:sp>
        <p:nvSpPr>
          <p:cNvPr id="3" name="Segnaposto contenuto 2">
            <a:extLst>
              <a:ext uri="{FF2B5EF4-FFF2-40B4-BE49-F238E27FC236}">
                <a16:creationId xmlns:a16="http://schemas.microsoft.com/office/drawing/2014/main" id="{84D5EE8E-DCFE-5E7F-9667-29B3C97A6B63}"/>
              </a:ext>
            </a:extLst>
          </p:cNvPr>
          <p:cNvSpPr>
            <a:spLocks noGrp="1"/>
          </p:cNvSpPr>
          <p:nvPr>
            <p:ph idx="1"/>
          </p:nvPr>
        </p:nvSpPr>
        <p:spPr>
          <a:xfrm>
            <a:off x="838199" y="1825626"/>
            <a:ext cx="5934075" cy="2108200"/>
          </a:xfrm>
        </p:spPr>
        <p:txBody>
          <a:bodyPr>
            <a:normAutofit/>
          </a:bodyPr>
          <a:lstStyle/>
          <a:p>
            <a:pPr algn="just">
              <a:buNone/>
            </a:pPr>
            <a:endParaRPr lang="it-IT" sz="2100" dirty="0">
              <a:solidFill>
                <a:srgbClr val="010202"/>
              </a:solidFill>
              <a:latin typeface="Montserrat-Regular"/>
            </a:endParaRPr>
          </a:p>
          <a:p>
            <a:pPr algn="just">
              <a:buNone/>
            </a:pPr>
            <a:endParaRPr lang="it-IT" dirty="0"/>
          </a:p>
        </p:txBody>
      </p:sp>
      <p:sp>
        <p:nvSpPr>
          <p:cNvPr id="6" name="CasellaDiTesto 5">
            <a:extLst>
              <a:ext uri="{FF2B5EF4-FFF2-40B4-BE49-F238E27FC236}">
                <a16:creationId xmlns:a16="http://schemas.microsoft.com/office/drawing/2014/main" id="{2598ABB3-2140-567A-7060-FFCA2B6D44CA}"/>
              </a:ext>
            </a:extLst>
          </p:cNvPr>
          <p:cNvSpPr txBox="1"/>
          <p:nvPr/>
        </p:nvSpPr>
        <p:spPr>
          <a:xfrm>
            <a:off x="838199" y="1825626"/>
            <a:ext cx="10515602" cy="3416320"/>
          </a:xfrm>
          <a:prstGeom prst="rect">
            <a:avLst/>
          </a:prstGeom>
          <a:noFill/>
        </p:spPr>
        <p:txBody>
          <a:bodyPr wrap="square">
            <a:spAutoFit/>
          </a:bodyPr>
          <a:lstStyle/>
          <a:p>
            <a:pPr algn="just"/>
            <a:r>
              <a:rPr lang="it-IT" dirty="0">
                <a:solidFill>
                  <a:srgbClr val="010202"/>
                </a:solidFill>
                <a:latin typeface="Montserrat-Regular"/>
              </a:rPr>
              <a:t>La norma di riferimento per la protezione elettrica negli impianti industriali, commerciali e domestici è la </a:t>
            </a:r>
            <a:r>
              <a:rPr lang="it-IT" b="1" dirty="0">
                <a:solidFill>
                  <a:srgbClr val="010202"/>
                </a:solidFill>
                <a:latin typeface="Montserrat-Regular"/>
              </a:rPr>
              <a:t>CEI 64-8</a:t>
            </a:r>
            <a:r>
              <a:rPr lang="it-IT" dirty="0">
                <a:solidFill>
                  <a:srgbClr val="010202"/>
                </a:solidFill>
                <a:latin typeface="Montserrat-Regular"/>
              </a:rPr>
              <a:t>. </a:t>
            </a:r>
          </a:p>
          <a:p>
            <a:pPr algn="just"/>
            <a:r>
              <a:rPr lang="it-IT" dirty="0">
                <a:solidFill>
                  <a:srgbClr val="010202"/>
                </a:solidFill>
                <a:latin typeface="Montserrat-Regular"/>
              </a:rPr>
              <a:t>Questa introduce concetti/requisiti che devono essere utilizzati in fase di progetto e di installazione.</a:t>
            </a:r>
          </a:p>
          <a:p>
            <a:pPr algn="just"/>
            <a:endParaRPr lang="it-IT" dirty="0">
              <a:solidFill>
                <a:srgbClr val="010202"/>
              </a:solidFill>
              <a:latin typeface="Montserrat-Regular"/>
            </a:endParaRPr>
          </a:p>
          <a:p>
            <a:pPr algn="just"/>
            <a:r>
              <a:rPr lang="it-IT" dirty="0">
                <a:solidFill>
                  <a:srgbClr val="010202"/>
                </a:solidFill>
                <a:latin typeface="Montserrat-Regular"/>
              </a:rPr>
              <a:t>Per quanto riguarda gli impianti di distribuzione con sistema TT e TN, bisogna utilizzare interruttori differenziali (RCD: </a:t>
            </a:r>
            <a:r>
              <a:rPr lang="it-IT" dirty="0" err="1">
                <a:solidFill>
                  <a:srgbClr val="010202"/>
                </a:solidFill>
                <a:latin typeface="Montserrat-Regular"/>
              </a:rPr>
              <a:t>Residual</a:t>
            </a:r>
            <a:r>
              <a:rPr lang="it-IT" dirty="0">
                <a:solidFill>
                  <a:srgbClr val="010202"/>
                </a:solidFill>
                <a:latin typeface="Montserrat-Regular"/>
              </a:rPr>
              <a:t> </a:t>
            </a:r>
            <a:r>
              <a:rPr lang="it-IT" dirty="0" err="1">
                <a:solidFill>
                  <a:srgbClr val="010202"/>
                </a:solidFill>
                <a:latin typeface="Montserrat-Regular"/>
              </a:rPr>
              <a:t>Current</a:t>
            </a:r>
            <a:r>
              <a:rPr lang="it-IT" dirty="0">
                <a:solidFill>
                  <a:srgbClr val="010202"/>
                </a:solidFill>
                <a:latin typeface="Montserrat-Regular"/>
              </a:rPr>
              <a:t> Devices) o relè differenziali a toroide separato (</a:t>
            </a:r>
            <a:r>
              <a:rPr lang="it-IT" b="1" dirty="0">
                <a:solidFill>
                  <a:srgbClr val="010202"/>
                </a:solidFill>
                <a:latin typeface="Montserrat-Regular"/>
              </a:rPr>
              <a:t>MRCD:</a:t>
            </a:r>
            <a:r>
              <a:rPr lang="it-IT" dirty="0">
                <a:solidFill>
                  <a:srgbClr val="010202"/>
                </a:solidFill>
                <a:latin typeface="Montserrat-Regular"/>
              </a:rPr>
              <a:t> Modular </a:t>
            </a:r>
            <a:r>
              <a:rPr lang="it-IT" dirty="0" err="1">
                <a:solidFill>
                  <a:srgbClr val="010202"/>
                </a:solidFill>
                <a:latin typeface="Montserrat-Regular"/>
              </a:rPr>
              <a:t>Residual</a:t>
            </a:r>
            <a:r>
              <a:rPr lang="it-IT" dirty="0">
                <a:solidFill>
                  <a:srgbClr val="010202"/>
                </a:solidFill>
                <a:latin typeface="Montserrat-Regular"/>
              </a:rPr>
              <a:t> </a:t>
            </a:r>
            <a:r>
              <a:rPr lang="it-IT" dirty="0" err="1">
                <a:solidFill>
                  <a:srgbClr val="010202"/>
                </a:solidFill>
                <a:latin typeface="Montserrat-Regular"/>
              </a:rPr>
              <a:t>Current</a:t>
            </a:r>
            <a:r>
              <a:rPr lang="it-IT" dirty="0">
                <a:solidFill>
                  <a:srgbClr val="010202"/>
                </a:solidFill>
                <a:latin typeface="Montserrat-Regular"/>
              </a:rPr>
              <a:t> Device) che hanno la funzione di proteggere contro le correnti di guasto verso terra (contatti diretti e indiretti).</a:t>
            </a:r>
          </a:p>
          <a:p>
            <a:pPr algn="just"/>
            <a:endParaRPr lang="it-IT" dirty="0">
              <a:solidFill>
                <a:srgbClr val="010202"/>
              </a:solidFill>
              <a:latin typeface="Montserrat-Regular"/>
            </a:endParaRPr>
          </a:p>
          <a:p>
            <a:pPr algn="just"/>
            <a:r>
              <a:rPr lang="it-IT" dirty="0">
                <a:solidFill>
                  <a:srgbClr val="010202"/>
                </a:solidFill>
                <a:latin typeface="Montserrat-Regular"/>
              </a:rPr>
              <a:t>Importantissimo è installare un dispositivo di protezione RCD o MRCD che soddisfi la norma di prodotto </a:t>
            </a:r>
            <a:r>
              <a:rPr lang="it-IT" b="1" dirty="0">
                <a:solidFill>
                  <a:srgbClr val="010202"/>
                </a:solidFill>
                <a:latin typeface="Montserrat-Regular"/>
              </a:rPr>
              <a:t>CEI EN 60947-2</a:t>
            </a:r>
          </a:p>
        </p:txBody>
      </p:sp>
    </p:spTree>
    <p:extLst>
      <p:ext uri="{BB962C8B-B14F-4D97-AF65-F5344CB8AC3E}">
        <p14:creationId xmlns:p14="http://schemas.microsoft.com/office/powerpoint/2010/main" val="4161884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B307A-C091-1A3B-5A84-EF294F55304E}"/>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F3A90511-4AF0-7048-5C12-DFABA182D32D}"/>
              </a:ext>
            </a:extLst>
          </p:cNvPr>
          <p:cNvSpPr txBox="1"/>
          <p:nvPr/>
        </p:nvSpPr>
        <p:spPr>
          <a:xfrm>
            <a:off x="825906" y="655150"/>
            <a:ext cx="4000305" cy="523220"/>
          </a:xfrm>
          <a:prstGeom prst="rect">
            <a:avLst/>
          </a:prstGeom>
          <a:noFill/>
        </p:spPr>
        <p:txBody>
          <a:bodyPr wrap="square">
            <a:spAutoFit/>
          </a:bodyPr>
          <a:lstStyle/>
          <a:p>
            <a:r>
              <a:rPr lang="it-IT" sz="2800" dirty="0">
                <a:latin typeface="Montserrat-Regular"/>
              </a:rPr>
              <a:t>Trasduttori serie TB</a:t>
            </a:r>
          </a:p>
        </p:txBody>
      </p:sp>
      <p:sp>
        <p:nvSpPr>
          <p:cNvPr id="8" name="CasellaDiTesto 7">
            <a:extLst>
              <a:ext uri="{FF2B5EF4-FFF2-40B4-BE49-F238E27FC236}">
                <a16:creationId xmlns:a16="http://schemas.microsoft.com/office/drawing/2014/main" id="{28AAA71C-A4C9-BE9A-F972-86B9542D0503}"/>
              </a:ext>
            </a:extLst>
          </p:cNvPr>
          <p:cNvSpPr txBox="1"/>
          <p:nvPr/>
        </p:nvSpPr>
        <p:spPr>
          <a:xfrm>
            <a:off x="5069610" y="1921713"/>
            <a:ext cx="6007237" cy="1477328"/>
          </a:xfrm>
          <a:prstGeom prst="rect">
            <a:avLst/>
          </a:prstGeom>
          <a:noFill/>
        </p:spPr>
        <p:txBody>
          <a:bodyPr wrap="square">
            <a:spAutoFit/>
          </a:bodyPr>
          <a:lstStyle/>
          <a:p>
            <a:r>
              <a:rPr lang="it-IT" dirty="0">
                <a:latin typeface="Montserrat-Regular"/>
              </a:rPr>
              <a:t>Da abbinare ai relè differenziali DER4B tipo TB</a:t>
            </a:r>
          </a:p>
          <a:p>
            <a:r>
              <a:rPr lang="it-IT" b="1" dirty="0">
                <a:latin typeface="Montserrat-Regular"/>
              </a:rPr>
              <a:t>Solo in versione chiusa</a:t>
            </a:r>
          </a:p>
          <a:p>
            <a:r>
              <a:rPr lang="it-IT" dirty="0">
                <a:latin typeface="Montserrat-Regular"/>
              </a:rPr>
              <a:t>Dimensioni del foro da 35 a 210mm</a:t>
            </a:r>
          </a:p>
          <a:p>
            <a:pPr algn="l" fontAlgn="base"/>
            <a:r>
              <a:rPr lang="it-IT" dirty="0">
                <a:latin typeface="Montserrat-Regular"/>
              </a:rPr>
              <a:t>Norma di riferimento: IEC 61869-2</a:t>
            </a:r>
          </a:p>
          <a:p>
            <a:endParaRPr lang="it-IT" dirty="0">
              <a:latin typeface="Montserrat-Regular"/>
            </a:endParaRPr>
          </a:p>
        </p:txBody>
      </p:sp>
      <p:pic>
        <p:nvPicPr>
          <p:cNvPr id="5" name="Immagine 4">
            <a:extLst>
              <a:ext uri="{FF2B5EF4-FFF2-40B4-BE49-F238E27FC236}">
                <a16:creationId xmlns:a16="http://schemas.microsoft.com/office/drawing/2014/main" id="{DE1B065C-CA49-47C7-2D08-989D5C3EA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8956" y="3990714"/>
            <a:ext cx="4314825" cy="2181225"/>
          </a:xfrm>
          <a:prstGeom prst="rect">
            <a:avLst/>
          </a:prstGeom>
        </p:spPr>
      </p:pic>
      <p:pic>
        <p:nvPicPr>
          <p:cNvPr id="7" name="Immagine 6">
            <a:extLst>
              <a:ext uri="{FF2B5EF4-FFF2-40B4-BE49-F238E27FC236}">
                <a16:creationId xmlns:a16="http://schemas.microsoft.com/office/drawing/2014/main" id="{C1E0EB13-641A-6EDE-CCA0-B99C95EF0D0A}"/>
              </a:ext>
            </a:extLst>
          </p:cNvPr>
          <p:cNvPicPr>
            <a:picLocks noChangeAspect="1"/>
          </p:cNvPicPr>
          <p:nvPr/>
        </p:nvPicPr>
        <p:blipFill>
          <a:blip r:embed="rId3"/>
          <a:stretch>
            <a:fillRect/>
          </a:stretch>
        </p:blipFill>
        <p:spPr>
          <a:xfrm>
            <a:off x="1115153" y="1569765"/>
            <a:ext cx="2181225" cy="2181225"/>
          </a:xfrm>
          <a:prstGeom prst="rect">
            <a:avLst/>
          </a:prstGeom>
          <a:scene3d>
            <a:camera prst="orthographicFront">
              <a:rot lat="0" lon="0" rev="0"/>
            </a:camera>
            <a:lightRig rig="threePt" dir="t"/>
          </a:scene3d>
        </p:spPr>
      </p:pic>
      <p:pic>
        <p:nvPicPr>
          <p:cNvPr id="9" name="Immagine 8">
            <a:extLst>
              <a:ext uri="{FF2B5EF4-FFF2-40B4-BE49-F238E27FC236}">
                <a16:creationId xmlns:a16="http://schemas.microsoft.com/office/drawing/2014/main" id="{427B97FC-E5F0-9024-B7C9-44B241598865}"/>
              </a:ext>
            </a:extLst>
          </p:cNvPr>
          <p:cNvPicPr>
            <a:picLocks noChangeAspect="1"/>
          </p:cNvPicPr>
          <p:nvPr/>
        </p:nvPicPr>
        <p:blipFill>
          <a:blip r:embed="rId4"/>
          <a:stretch>
            <a:fillRect/>
          </a:stretch>
        </p:blipFill>
        <p:spPr>
          <a:xfrm>
            <a:off x="6479707" y="4110444"/>
            <a:ext cx="3715268" cy="1752845"/>
          </a:xfrm>
          <a:prstGeom prst="rect">
            <a:avLst/>
          </a:prstGeom>
        </p:spPr>
      </p:pic>
    </p:spTree>
    <p:extLst>
      <p:ext uri="{BB962C8B-B14F-4D97-AF65-F5344CB8AC3E}">
        <p14:creationId xmlns:p14="http://schemas.microsoft.com/office/powerpoint/2010/main" val="2130287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7C5B345-6D2E-F9D3-AD85-4FEC59428CC3}"/>
              </a:ext>
            </a:extLst>
          </p:cNvPr>
          <p:cNvSpPr txBox="1"/>
          <p:nvPr/>
        </p:nvSpPr>
        <p:spPr>
          <a:xfrm>
            <a:off x="822960" y="1555626"/>
            <a:ext cx="7168860" cy="4247317"/>
          </a:xfrm>
          <a:prstGeom prst="rect">
            <a:avLst/>
          </a:prstGeom>
          <a:noFill/>
        </p:spPr>
        <p:txBody>
          <a:bodyPr wrap="square">
            <a:spAutoFit/>
          </a:bodyPr>
          <a:lstStyle/>
          <a:p>
            <a:pPr algn="just"/>
            <a:r>
              <a:rPr lang="it-IT" dirty="0">
                <a:latin typeface="Montserrat-Regular"/>
              </a:rPr>
              <a:t>Negli impianti di grosse dimensioni, quando vi sono molti cavi oppure si utilizzano barre, può capitare di non riuscire a centrare i conduttori e di passare in prossimità o di appoggiarsi alla carcassa plastica del toroide. </a:t>
            </a:r>
          </a:p>
          <a:p>
            <a:pPr algn="just"/>
            <a:endParaRPr lang="it-IT" dirty="0">
              <a:latin typeface="Montserrat-Regular"/>
            </a:endParaRPr>
          </a:p>
          <a:p>
            <a:pPr algn="just"/>
            <a:r>
              <a:rPr lang="it-IT" dirty="0">
                <a:latin typeface="Montserrat-Regular"/>
              </a:rPr>
              <a:t>Ciò non rappresenta un’installazione corretta in quanto, in caso di spunti elevati, si potrebbe incorrere in scatti intempestivi. </a:t>
            </a:r>
          </a:p>
          <a:p>
            <a:pPr algn="just"/>
            <a:endParaRPr lang="it-IT" dirty="0">
              <a:latin typeface="Montserrat-Regular"/>
            </a:endParaRPr>
          </a:p>
          <a:p>
            <a:pPr algn="just"/>
            <a:r>
              <a:rPr lang="it-IT" dirty="0">
                <a:latin typeface="Montserrat-Regular"/>
              </a:rPr>
              <a:t>Lo schermo </a:t>
            </a:r>
            <a:r>
              <a:rPr lang="it-IT" b="1" dirty="0">
                <a:latin typeface="Montserrat-Regular"/>
              </a:rPr>
              <a:t>SCH</a:t>
            </a:r>
            <a:r>
              <a:rPr lang="it-IT" dirty="0">
                <a:latin typeface="Montserrat-Regular"/>
              </a:rPr>
              <a:t> è la soluzione ideale per questo tipo di problemi. </a:t>
            </a:r>
          </a:p>
          <a:p>
            <a:pPr algn="just"/>
            <a:endParaRPr lang="it-IT" dirty="0">
              <a:latin typeface="Montserrat-Regular"/>
            </a:endParaRPr>
          </a:p>
          <a:p>
            <a:pPr algn="just"/>
            <a:r>
              <a:rPr lang="it-IT" dirty="0">
                <a:latin typeface="Montserrat-Regular"/>
              </a:rPr>
              <a:t>Questo schermo, costruito con uno speciale materiale </a:t>
            </a:r>
            <a:r>
              <a:rPr lang="it-IT" dirty="0" err="1">
                <a:latin typeface="Montserrat-Regular"/>
              </a:rPr>
              <a:t>ferromegnatico</a:t>
            </a:r>
            <a:r>
              <a:rPr lang="it-IT" dirty="0">
                <a:latin typeface="Montserrat-Regular"/>
              </a:rPr>
              <a:t>, impedisce la saturazione dei toroidi che può sfociare in scatti intempestivi.</a:t>
            </a:r>
          </a:p>
        </p:txBody>
      </p:sp>
      <p:sp>
        <p:nvSpPr>
          <p:cNvPr id="5" name="CasellaDiTesto 4">
            <a:extLst>
              <a:ext uri="{FF2B5EF4-FFF2-40B4-BE49-F238E27FC236}">
                <a16:creationId xmlns:a16="http://schemas.microsoft.com/office/drawing/2014/main" id="{45268D94-8A93-E2AF-2CBF-D626A9DD5EEB}"/>
              </a:ext>
            </a:extLst>
          </p:cNvPr>
          <p:cNvSpPr txBox="1"/>
          <p:nvPr/>
        </p:nvSpPr>
        <p:spPr>
          <a:xfrm>
            <a:off x="822960" y="358383"/>
            <a:ext cx="9687960" cy="954107"/>
          </a:xfrm>
          <a:prstGeom prst="rect">
            <a:avLst/>
          </a:prstGeom>
          <a:noFill/>
        </p:spPr>
        <p:txBody>
          <a:bodyPr wrap="square">
            <a:spAutoFit/>
          </a:bodyPr>
          <a:lstStyle/>
          <a:p>
            <a:r>
              <a:rPr lang="it-IT" sz="2800" dirty="0">
                <a:latin typeface="Montserrat-Regular"/>
              </a:rPr>
              <a:t>Come risolvere il problema della protezione sui grossi interruttori?</a:t>
            </a:r>
          </a:p>
        </p:txBody>
      </p:sp>
      <p:pic>
        <p:nvPicPr>
          <p:cNvPr id="7" name="Immagine 6">
            <a:extLst>
              <a:ext uri="{FF2B5EF4-FFF2-40B4-BE49-F238E27FC236}">
                <a16:creationId xmlns:a16="http://schemas.microsoft.com/office/drawing/2014/main" id="{4D7FAC45-68C4-D1AC-E051-9F92419C8EC1}"/>
              </a:ext>
            </a:extLst>
          </p:cNvPr>
          <p:cNvPicPr>
            <a:picLocks noChangeAspect="1"/>
          </p:cNvPicPr>
          <p:nvPr/>
        </p:nvPicPr>
        <p:blipFill>
          <a:blip r:embed="rId2"/>
          <a:stretch>
            <a:fillRect/>
          </a:stretch>
        </p:blipFill>
        <p:spPr>
          <a:xfrm>
            <a:off x="8219440" y="2063626"/>
            <a:ext cx="3712684" cy="4211704"/>
          </a:xfrm>
          <a:prstGeom prst="rect">
            <a:avLst/>
          </a:prstGeom>
        </p:spPr>
      </p:pic>
      <p:pic>
        <p:nvPicPr>
          <p:cNvPr id="9" name="Immagine 8">
            <a:extLst>
              <a:ext uri="{FF2B5EF4-FFF2-40B4-BE49-F238E27FC236}">
                <a16:creationId xmlns:a16="http://schemas.microsoft.com/office/drawing/2014/main" id="{ED235D9C-0015-0FC1-9973-00A91DDA5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735" y="5537200"/>
            <a:ext cx="1081415" cy="1128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asellaDiTesto 10">
            <a:extLst>
              <a:ext uri="{FF2B5EF4-FFF2-40B4-BE49-F238E27FC236}">
                <a16:creationId xmlns:a16="http://schemas.microsoft.com/office/drawing/2014/main" id="{632C718A-16F3-A182-1A78-8603B332BAB7}"/>
              </a:ext>
            </a:extLst>
          </p:cNvPr>
          <p:cNvSpPr txBox="1"/>
          <p:nvPr/>
        </p:nvSpPr>
        <p:spPr>
          <a:xfrm>
            <a:off x="9410942" y="1694294"/>
            <a:ext cx="915317" cy="369332"/>
          </a:xfrm>
          <a:prstGeom prst="rect">
            <a:avLst/>
          </a:prstGeom>
          <a:noFill/>
        </p:spPr>
        <p:txBody>
          <a:bodyPr wrap="square">
            <a:spAutoFit/>
          </a:bodyPr>
          <a:lstStyle/>
          <a:p>
            <a:r>
              <a:rPr lang="it-IT" b="1" dirty="0">
                <a:latin typeface="Montserrat-Regular"/>
              </a:rPr>
              <a:t>SCH</a:t>
            </a:r>
          </a:p>
        </p:txBody>
      </p:sp>
    </p:spTree>
    <p:extLst>
      <p:ext uri="{BB962C8B-B14F-4D97-AF65-F5344CB8AC3E}">
        <p14:creationId xmlns:p14="http://schemas.microsoft.com/office/powerpoint/2010/main" val="3102870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353974D6-FA7C-2478-0BB1-EE7B7B504DE0}"/>
              </a:ext>
            </a:extLst>
          </p:cNvPr>
          <p:cNvSpPr txBox="1"/>
          <p:nvPr/>
        </p:nvSpPr>
        <p:spPr>
          <a:xfrm>
            <a:off x="838004" y="660772"/>
            <a:ext cx="10275141" cy="523220"/>
          </a:xfrm>
          <a:prstGeom prst="rect">
            <a:avLst/>
          </a:prstGeom>
          <a:noFill/>
        </p:spPr>
        <p:txBody>
          <a:bodyPr wrap="square">
            <a:spAutoFit/>
          </a:bodyPr>
          <a:lstStyle/>
          <a:p>
            <a:pPr algn="just"/>
            <a:r>
              <a:rPr lang="it-IT" sz="2800" dirty="0">
                <a:latin typeface="Montserrat-Regular"/>
              </a:rPr>
              <a:t>Dove installare i differenziali tipo B?</a:t>
            </a:r>
          </a:p>
        </p:txBody>
      </p:sp>
      <p:pic>
        <p:nvPicPr>
          <p:cNvPr id="10" name="Immagine 9">
            <a:extLst>
              <a:ext uri="{FF2B5EF4-FFF2-40B4-BE49-F238E27FC236}">
                <a16:creationId xmlns:a16="http://schemas.microsoft.com/office/drawing/2014/main" id="{9C02DD36-C7A5-B8C8-F1B6-DB2A20EDCF51}"/>
              </a:ext>
            </a:extLst>
          </p:cNvPr>
          <p:cNvPicPr>
            <a:picLocks noChangeAspect="1"/>
          </p:cNvPicPr>
          <p:nvPr/>
        </p:nvPicPr>
        <p:blipFill>
          <a:blip r:embed="rId2"/>
          <a:stretch>
            <a:fillRect/>
          </a:stretch>
        </p:blipFill>
        <p:spPr>
          <a:xfrm>
            <a:off x="6477341" y="3810621"/>
            <a:ext cx="2012302" cy="18287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magine 11">
            <a:extLst>
              <a:ext uri="{FF2B5EF4-FFF2-40B4-BE49-F238E27FC236}">
                <a16:creationId xmlns:a16="http://schemas.microsoft.com/office/drawing/2014/main" id="{182FD0D8-C8D8-68A6-B27B-302EED1A99EB}"/>
              </a:ext>
            </a:extLst>
          </p:cNvPr>
          <p:cNvPicPr>
            <a:picLocks noChangeAspect="1"/>
          </p:cNvPicPr>
          <p:nvPr/>
        </p:nvPicPr>
        <p:blipFill>
          <a:blip r:embed="rId3"/>
          <a:stretch>
            <a:fillRect/>
          </a:stretch>
        </p:blipFill>
        <p:spPr>
          <a:xfrm>
            <a:off x="704654" y="4019413"/>
            <a:ext cx="2715004" cy="1619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magine 13">
            <a:extLst>
              <a:ext uri="{FF2B5EF4-FFF2-40B4-BE49-F238E27FC236}">
                <a16:creationId xmlns:a16="http://schemas.microsoft.com/office/drawing/2014/main" id="{E4AC7112-457C-296C-4694-40143DF52D3A}"/>
              </a:ext>
            </a:extLst>
          </p:cNvPr>
          <p:cNvPicPr>
            <a:picLocks noChangeAspect="1"/>
          </p:cNvPicPr>
          <p:nvPr/>
        </p:nvPicPr>
        <p:blipFill>
          <a:blip r:embed="rId4"/>
          <a:stretch>
            <a:fillRect/>
          </a:stretch>
        </p:blipFill>
        <p:spPr>
          <a:xfrm>
            <a:off x="3965537" y="3525280"/>
            <a:ext cx="1876687" cy="28769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magine 15">
            <a:extLst>
              <a:ext uri="{FF2B5EF4-FFF2-40B4-BE49-F238E27FC236}">
                <a16:creationId xmlns:a16="http://schemas.microsoft.com/office/drawing/2014/main" id="{3F4B68CA-8E5D-0B0D-7042-577643DD0185}"/>
              </a:ext>
            </a:extLst>
          </p:cNvPr>
          <p:cNvPicPr>
            <a:picLocks noChangeAspect="1"/>
          </p:cNvPicPr>
          <p:nvPr/>
        </p:nvPicPr>
        <p:blipFill>
          <a:blip r:embed="rId5"/>
          <a:stretch>
            <a:fillRect/>
          </a:stretch>
        </p:blipFill>
        <p:spPr>
          <a:xfrm>
            <a:off x="9285562" y="3520469"/>
            <a:ext cx="1876688" cy="2881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asellaDiTesto 3">
            <a:extLst>
              <a:ext uri="{FF2B5EF4-FFF2-40B4-BE49-F238E27FC236}">
                <a16:creationId xmlns:a16="http://schemas.microsoft.com/office/drawing/2014/main" id="{4E72EB50-C5DF-F564-1784-B2107F1F7F38}"/>
              </a:ext>
            </a:extLst>
          </p:cNvPr>
          <p:cNvSpPr txBox="1"/>
          <p:nvPr/>
        </p:nvSpPr>
        <p:spPr>
          <a:xfrm>
            <a:off x="704654" y="1493520"/>
            <a:ext cx="10583106" cy="1754326"/>
          </a:xfrm>
          <a:prstGeom prst="rect">
            <a:avLst/>
          </a:prstGeom>
          <a:noFill/>
        </p:spPr>
        <p:txBody>
          <a:bodyPr wrap="square" rtlCol="0">
            <a:spAutoFit/>
          </a:bodyPr>
          <a:lstStyle/>
          <a:p>
            <a:pPr algn="just"/>
            <a:r>
              <a:rPr lang="it-IT" dirty="0">
                <a:latin typeface="Montserrat-Regular"/>
              </a:rPr>
              <a:t>La gamma </a:t>
            </a:r>
            <a:r>
              <a:rPr lang="it-IT" b="1" dirty="0">
                <a:solidFill>
                  <a:srgbClr val="FF0000"/>
                </a:solidFill>
                <a:latin typeface="Montserrat-Regular"/>
              </a:rPr>
              <a:t>DER4B</a:t>
            </a:r>
            <a:r>
              <a:rPr lang="it-IT" dirty="0">
                <a:latin typeface="Montserrat-Regular"/>
              </a:rPr>
              <a:t> è ideale per la protezione di </a:t>
            </a:r>
            <a:r>
              <a:rPr lang="it-IT" b="1" dirty="0">
                <a:latin typeface="Montserrat-Regular"/>
              </a:rPr>
              <a:t>inverter</a:t>
            </a:r>
            <a:r>
              <a:rPr lang="it-IT" dirty="0">
                <a:latin typeface="Montserrat-Regular"/>
              </a:rPr>
              <a:t>, </a:t>
            </a:r>
            <a:r>
              <a:rPr lang="it-IT" b="1" dirty="0">
                <a:latin typeface="Montserrat-Regular"/>
              </a:rPr>
              <a:t>colonnine di ricarica veicoli elettrici</a:t>
            </a:r>
            <a:r>
              <a:rPr lang="it-IT" dirty="0">
                <a:latin typeface="Montserrat-Regular"/>
              </a:rPr>
              <a:t>, </a:t>
            </a:r>
            <a:r>
              <a:rPr lang="it-IT" b="1" dirty="0">
                <a:latin typeface="Montserrat-Regular"/>
              </a:rPr>
              <a:t>UPS</a:t>
            </a:r>
            <a:r>
              <a:rPr lang="it-IT" dirty="0">
                <a:latin typeface="Montserrat-Regular"/>
              </a:rPr>
              <a:t>, macchine utensili, convertitori di frequenza, </a:t>
            </a:r>
            <a:r>
              <a:rPr lang="it-IT" b="1" dirty="0">
                <a:latin typeface="Montserrat-Regular"/>
              </a:rPr>
              <a:t>impianti fotovoltaici</a:t>
            </a:r>
            <a:r>
              <a:rPr lang="it-IT" dirty="0">
                <a:latin typeface="Montserrat-Regular"/>
              </a:rPr>
              <a:t>, </a:t>
            </a:r>
            <a:r>
              <a:rPr lang="it-IT" b="1" dirty="0">
                <a:latin typeface="Montserrat-Regular"/>
              </a:rPr>
              <a:t>ascensori</a:t>
            </a:r>
            <a:r>
              <a:rPr lang="it-IT" dirty="0">
                <a:latin typeface="Montserrat-Regular"/>
              </a:rPr>
              <a:t>, </a:t>
            </a:r>
            <a:r>
              <a:rPr lang="it-IT" b="1" dirty="0">
                <a:latin typeface="Montserrat-Regular"/>
              </a:rPr>
              <a:t>soft-starter</a:t>
            </a:r>
            <a:r>
              <a:rPr lang="it-IT" dirty="0">
                <a:latin typeface="Montserrat-Regular"/>
              </a:rPr>
              <a:t> e in generale laddove l’impianto è stato equipaggiato con dispositivi elettronici che possono generare, in caso di guasto, correnti di tipo continuo maggiori di 6mA e/o ad alta frequenza che i normali differenziali non sono in grado di rilevare (CEI 64-8 V5).  </a:t>
            </a:r>
          </a:p>
        </p:txBody>
      </p:sp>
    </p:spTree>
    <p:extLst>
      <p:ext uri="{BB962C8B-B14F-4D97-AF65-F5344CB8AC3E}">
        <p14:creationId xmlns:p14="http://schemas.microsoft.com/office/powerpoint/2010/main" val="1683251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B6E5C04-92E7-FCA0-1A06-98F4683AC786}"/>
              </a:ext>
            </a:extLst>
          </p:cNvPr>
          <p:cNvPicPr>
            <a:picLocks noChangeAspect="1"/>
          </p:cNvPicPr>
          <p:nvPr/>
        </p:nvPicPr>
        <p:blipFill>
          <a:blip r:embed="rId2"/>
          <a:stretch>
            <a:fillRect/>
          </a:stretch>
        </p:blipFill>
        <p:spPr>
          <a:xfrm>
            <a:off x="7124463" y="2086567"/>
            <a:ext cx="4286875" cy="4440282"/>
          </a:xfrm>
          <a:prstGeom prst="rect">
            <a:avLst/>
          </a:prstGeom>
        </p:spPr>
      </p:pic>
      <p:sp>
        <p:nvSpPr>
          <p:cNvPr id="3" name="CasellaDiTesto 2">
            <a:extLst>
              <a:ext uri="{FF2B5EF4-FFF2-40B4-BE49-F238E27FC236}">
                <a16:creationId xmlns:a16="http://schemas.microsoft.com/office/drawing/2014/main" id="{CED93EF9-2739-35AB-6125-7AFFFBE94D00}"/>
              </a:ext>
            </a:extLst>
          </p:cNvPr>
          <p:cNvSpPr txBox="1"/>
          <p:nvPr/>
        </p:nvSpPr>
        <p:spPr>
          <a:xfrm>
            <a:off x="780662" y="1743975"/>
            <a:ext cx="7548465" cy="2585323"/>
          </a:xfrm>
          <a:prstGeom prst="rect">
            <a:avLst/>
          </a:prstGeom>
          <a:noFill/>
        </p:spPr>
        <p:txBody>
          <a:bodyPr wrap="square">
            <a:spAutoFit/>
          </a:bodyPr>
          <a:lstStyle/>
          <a:p>
            <a:pPr algn="just"/>
            <a:r>
              <a:rPr lang="it-IT" dirty="0">
                <a:latin typeface="Montserrat-Regular"/>
              </a:rPr>
              <a:t>Si ricorda che a monte di rami di impianto dove è installato un differenziale di tipo B non può essere installato un differenziale di tipo A o F (quest’ultimi verrebbe “saturati” dalla presenza di correnti di dispersione di tipo continuo che li renderebbero di fatto non in grado di intervenire, neanche in presenza delle forme d’onda per cui sono stati progettati.</a:t>
            </a:r>
          </a:p>
          <a:p>
            <a:pPr algn="just"/>
            <a:endParaRPr lang="it-IT" dirty="0">
              <a:latin typeface="Montserrat-Regular"/>
            </a:endParaRPr>
          </a:p>
          <a:p>
            <a:pPr algn="just"/>
            <a:r>
              <a:rPr lang="it-IT" dirty="0">
                <a:latin typeface="Montserrat-Regular"/>
              </a:rPr>
              <a:t>Deve essere obbligatoriamente installato un altro differenziale di tipo B - Norma </a:t>
            </a:r>
            <a:r>
              <a:rPr lang="it-IT" b="1" dirty="0">
                <a:latin typeface="Montserrat-Regular"/>
              </a:rPr>
              <a:t>CEI EN 50178</a:t>
            </a:r>
            <a:r>
              <a:rPr lang="it-IT" dirty="0">
                <a:latin typeface="Montserrat-Regular"/>
              </a:rPr>
              <a:t>.</a:t>
            </a:r>
          </a:p>
        </p:txBody>
      </p:sp>
      <p:sp>
        <p:nvSpPr>
          <p:cNvPr id="6" name="CasellaDiTesto 5">
            <a:extLst>
              <a:ext uri="{FF2B5EF4-FFF2-40B4-BE49-F238E27FC236}">
                <a16:creationId xmlns:a16="http://schemas.microsoft.com/office/drawing/2014/main" id="{84D89C9E-62AC-7A49-76BF-9773F65235E3}"/>
              </a:ext>
            </a:extLst>
          </p:cNvPr>
          <p:cNvSpPr txBox="1"/>
          <p:nvPr/>
        </p:nvSpPr>
        <p:spPr>
          <a:xfrm>
            <a:off x="847529" y="660772"/>
            <a:ext cx="10275141" cy="523220"/>
          </a:xfrm>
          <a:prstGeom prst="rect">
            <a:avLst/>
          </a:prstGeom>
          <a:noFill/>
        </p:spPr>
        <p:txBody>
          <a:bodyPr wrap="square">
            <a:spAutoFit/>
          </a:bodyPr>
          <a:lstStyle/>
          <a:p>
            <a:pPr algn="just"/>
            <a:r>
              <a:rPr lang="it-IT" sz="2800" dirty="0">
                <a:latin typeface="Montserrat-Regular"/>
              </a:rPr>
              <a:t>Dove installare i differenziali tipo B?</a:t>
            </a:r>
          </a:p>
        </p:txBody>
      </p:sp>
    </p:spTree>
    <p:extLst>
      <p:ext uri="{BB962C8B-B14F-4D97-AF65-F5344CB8AC3E}">
        <p14:creationId xmlns:p14="http://schemas.microsoft.com/office/powerpoint/2010/main" val="604957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5D6C9E0-2B69-A554-21A3-C5B841482C21}"/>
              </a:ext>
            </a:extLst>
          </p:cNvPr>
          <p:cNvSpPr txBox="1"/>
          <p:nvPr/>
        </p:nvSpPr>
        <p:spPr>
          <a:xfrm>
            <a:off x="845185" y="657365"/>
            <a:ext cx="10365495" cy="523220"/>
          </a:xfrm>
          <a:prstGeom prst="rect">
            <a:avLst/>
          </a:prstGeom>
          <a:noFill/>
        </p:spPr>
        <p:txBody>
          <a:bodyPr wrap="square">
            <a:spAutoFit/>
          </a:bodyPr>
          <a:lstStyle/>
          <a:p>
            <a:r>
              <a:rPr lang="it-IT" sz="2800" dirty="0">
                <a:latin typeface="Montserrat-Regular"/>
              </a:rPr>
              <a:t>Strumenti di facile interpretazione!</a:t>
            </a:r>
          </a:p>
        </p:txBody>
      </p:sp>
      <p:pic>
        <p:nvPicPr>
          <p:cNvPr id="5" name="Immagine 4">
            <a:extLst>
              <a:ext uri="{FF2B5EF4-FFF2-40B4-BE49-F238E27FC236}">
                <a16:creationId xmlns:a16="http://schemas.microsoft.com/office/drawing/2014/main" id="{20A06B21-6CAF-B9C4-23F9-ABC3C892E90B}"/>
              </a:ext>
            </a:extLst>
          </p:cNvPr>
          <p:cNvPicPr>
            <a:picLocks noChangeAspect="1"/>
          </p:cNvPicPr>
          <p:nvPr/>
        </p:nvPicPr>
        <p:blipFill>
          <a:blip r:embed="rId2"/>
          <a:stretch>
            <a:fillRect/>
          </a:stretch>
        </p:blipFill>
        <p:spPr>
          <a:xfrm>
            <a:off x="556422" y="4289383"/>
            <a:ext cx="703539" cy="1740574"/>
          </a:xfrm>
          <a:prstGeom prst="rect">
            <a:avLst/>
          </a:prstGeom>
        </p:spPr>
      </p:pic>
      <p:pic>
        <p:nvPicPr>
          <p:cNvPr id="7" name="Immagine 6">
            <a:extLst>
              <a:ext uri="{FF2B5EF4-FFF2-40B4-BE49-F238E27FC236}">
                <a16:creationId xmlns:a16="http://schemas.microsoft.com/office/drawing/2014/main" id="{8688E1A6-C870-A122-C9B8-E9D5D61D5CFF}"/>
              </a:ext>
            </a:extLst>
          </p:cNvPr>
          <p:cNvPicPr>
            <a:picLocks noChangeAspect="1"/>
          </p:cNvPicPr>
          <p:nvPr/>
        </p:nvPicPr>
        <p:blipFill>
          <a:blip r:embed="rId3"/>
          <a:stretch>
            <a:fillRect/>
          </a:stretch>
        </p:blipFill>
        <p:spPr>
          <a:xfrm>
            <a:off x="6375128" y="4318612"/>
            <a:ext cx="610212" cy="1711345"/>
          </a:xfrm>
          <a:prstGeom prst="rect">
            <a:avLst/>
          </a:prstGeom>
        </p:spPr>
      </p:pic>
      <p:pic>
        <p:nvPicPr>
          <p:cNvPr id="9" name="Immagine 8">
            <a:extLst>
              <a:ext uri="{FF2B5EF4-FFF2-40B4-BE49-F238E27FC236}">
                <a16:creationId xmlns:a16="http://schemas.microsoft.com/office/drawing/2014/main" id="{4A648227-89DA-56F4-ED2D-869402F63615}"/>
              </a:ext>
            </a:extLst>
          </p:cNvPr>
          <p:cNvPicPr>
            <a:picLocks noChangeAspect="1"/>
          </p:cNvPicPr>
          <p:nvPr/>
        </p:nvPicPr>
        <p:blipFill>
          <a:blip r:embed="rId4"/>
          <a:stretch>
            <a:fillRect/>
          </a:stretch>
        </p:blipFill>
        <p:spPr>
          <a:xfrm>
            <a:off x="556422" y="2177320"/>
            <a:ext cx="634199" cy="1740574"/>
          </a:xfrm>
          <a:prstGeom prst="rect">
            <a:avLst/>
          </a:prstGeom>
        </p:spPr>
      </p:pic>
      <p:sp>
        <p:nvSpPr>
          <p:cNvPr id="11" name="CasellaDiTesto 10">
            <a:extLst>
              <a:ext uri="{FF2B5EF4-FFF2-40B4-BE49-F238E27FC236}">
                <a16:creationId xmlns:a16="http://schemas.microsoft.com/office/drawing/2014/main" id="{03FEC367-8ED1-3D89-48CD-E4D16530B8B1}"/>
              </a:ext>
            </a:extLst>
          </p:cNvPr>
          <p:cNvSpPr txBox="1"/>
          <p:nvPr/>
        </p:nvSpPr>
        <p:spPr>
          <a:xfrm>
            <a:off x="803466" y="1592583"/>
            <a:ext cx="6097836" cy="369332"/>
          </a:xfrm>
          <a:prstGeom prst="rect">
            <a:avLst/>
          </a:prstGeom>
          <a:noFill/>
        </p:spPr>
        <p:txBody>
          <a:bodyPr wrap="square">
            <a:spAutoFit/>
          </a:bodyPr>
          <a:lstStyle/>
          <a:p>
            <a:r>
              <a:rPr lang="it-IT" sz="1800" b="1" dirty="0">
                <a:latin typeface="Montserrat-Regular"/>
              </a:rPr>
              <a:t>Effetto semaforo:</a:t>
            </a:r>
            <a:endParaRPr lang="it-IT" dirty="0"/>
          </a:p>
        </p:txBody>
      </p:sp>
      <p:pic>
        <p:nvPicPr>
          <p:cNvPr id="13" name="Immagine 12">
            <a:extLst>
              <a:ext uri="{FF2B5EF4-FFF2-40B4-BE49-F238E27FC236}">
                <a16:creationId xmlns:a16="http://schemas.microsoft.com/office/drawing/2014/main" id="{041547D6-9073-B423-D875-4FA9F4F653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8934" y="1993301"/>
            <a:ext cx="2004627" cy="2141846"/>
          </a:xfrm>
          <a:prstGeom prst="rect">
            <a:avLst/>
          </a:prstGeom>
        </p:spPr>
      </p:pic>
      <p:pic>
        <p:nvPicPr>
          <p:cNvPr id="15" name="Immagine 14">
            <a:extLst>
              <a:ext uri="{FF2B5EF4-FFF2-40B4-BE49-F238E27FC236}">
                <a16:creationId xmlns:a16="http://schemas.microsoft.com/office/drawing/2014/main" id="{9CB4C7FC-7B64-83D8-E2F8-44C82FE971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9378" y="4096468"/>
            <a:ext cx="2172705" cy="2321430"/>
          </a:xfrm>
          <a:prstGeom prst="rect">
            <a:avLst/>
          </a:prstGeom>
        </p:spPr>
      </p:pic>
      <p:pic>
        <p:nvPicPr>
          <p:cNvPr id="17" name="Immagine 16">
            <a:extLst>
              <a:ext uri="{FF2B5EF4-FFF2-40B4-BE49-F238E27FC236}">
                <a16:creationId xmlns:a16="http://schemas.microsoft.com/office/drawing/2014/main" id="{6AB3A21F-134C-3824-DCE2-48AA96D8E8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4894" y="4135147"/>
            <a:ext cx="2172705" cy="2321429"/>
          </a:xfrm>
          <a:prstGeom prst="rect">
            <a:avLst/>
          </a:prstGeom>
        </p:spPr>
      </p:pic>
      <p:sp>
        <p:nvSpPr>
          <p:cNvPr id="19" name="CasellaDiTesto 18">
            <a:extLst>
              <a:ext uri="{FF2B5EF4-FFF2-40B4-BE49-F238E27FC236}">
                <a16:creationId xmlns:a16="http://schemas.microsoft.com/office/drawing/2014/main" id="{F1272238-2A52-40BB-4EB6-EFE853E26F15}"/>
              </a:ext>
            </a:extLst>
          </p:cNvPr>
          <p:cNvSpPr txBox="1"/>
          <p:nvPr/>
        </p:nvSpPr>
        <p:spPr>
          <a:xfrm>
            <a:off x="3411874" y="2177320"/>
            <a:ext cx="2129610" cy="646331"/>
          </a:xfrm>
          <a:prstGeom prst="rect">
            <a:avLst/>
          </a:prstGeom>
          <a:noFill/>
        </p:spPr>
        <p:txBody>
          <a:bodyPr wrap="square">
            <a:spAutoFit/>
          </a:bodyPr>
          <a:lstStyle/>
          <a:p>
            <a:r>
              <a:rPr lang="it-IT" b="1" dirty="0">
                <a:latin typeface="Montserrat-Regular"/>
              </a:rPr>
              <a:t>Display Verde: </a:t>
            </a:r>
          </a:p>
          <a:p>
            <a:r>
              <a:rPr lang="it-IT" b="1" dirty="0">
                <a:latin typeface="Montserrat-Regular"/>
              </a:rPr>
              <a:t>Vigilanza</a:t>
            </a:r>
            <a:endParaRPr lang="it-IT" dirty="0"/>
          </a:p>
        </p:txBody>
      </p:sp>
      <p:sp>
        <p:nvSpPr>
          <p:cNvPr id="21" name="CasellaDiTesto 20">
            <a:extLst>
              <a:ext uri="{FF2B5EF4-FFF2-40B4-BE49-F238E27FC236}">
                <a16:creationId xmlns:a16="http://schemas.microsoft.com/office/drawing/2014/main" id="{1949791B-DD2D-2F9D-CD50-2D0710B65183}"/>
              </a:ext>
            </a:extLst>
          </p:cNvPr>
          <p:cNvSpPr txBox="1"/>
          <p:nvPr/>
        </p:nvSpPr>
        <p:spPr>
          <a:xfrm>
            <a:off x="3411874" y="4410856"/>
            <a:ext cx="6097836" cy="646331"/>
          </a:xfrm>
          <a:prstGeom prst="rect">
            <a:avLst/>
          </a:prstGeom>
          <a:noFill/>
        </p:spPr>
        <p:txBody>
          <a:bodyPr wrap="square">
            <a:spAutoFit/>
          </a:bodyPr>
          <a:lstStyle/>
          <a:p>
            <a:r>
              <a:rPr lang="it-IT" b="1" dirty="0">
                <a:latin typeface="Montserrat-Regular"/>
              </a:rPr>
              <a:t>Display Rosso: </a:t>
            </a:r>
          </a:p>
          <a:p>
            <a:r>
              <a:rPr lang="it-IT" b="1" dirty="0">
                <a:latin typeface="Montserrat-Regular"/>
              </a:rPr>
              <a:t>Trip</a:t>
            </a:r>
            <a:endParaRPr lang="it-IT" dirty="0"/>
          </a:p>
        </p:txBody>
      </p:sp>
      <p:sp>
        <p:nvSpPr>
          <p:cNvPr id="23" name="CasellaDiTesto 22">
            <a:extLst>
              <a:ext uri="{FF2B5EF4-FFF2-40B4-BE49-F238E27FC236}">
                <a16:creationId xmlns:a16="http://schemas.microsoft.com/office/drawing/2014/main" id="{D19DCE9D-01C4-2D32-5C77-6C5959D42956}"/>
              </a:ext>
            </a:extLst>
          </p:cNvPr>
          <p:cNvSpPr txBox="1"/>
          <p:nvPr/>
        </p:nvSpPr>
        <p:spPr>
          <a:xfrm>
            <a:off x="9118409" y="4410856"/>
            <a:ext cx="2783462" cy="646331"/>
          </a:xfrm>
          <a:prstGeom prst="rect">
            <a:avLst/>
          </a:prstGeom>
          <a:noFill/>
        </p:spPr>
        <p:txBody>
          <a:bodyPr wrap="square">
            <a:spAutoFit/>
          </a:bodyPr>
          <a:lstStyle/>
          <a:p>
            <a:r>
              <a:rPr lang="it-IT" b="1" dirty="0">
                <a:latin typeface="Montserrat-Regular"/>
              </a:rPr>
              <a:t>Display azzurro: </a:t>
            </a:r>
          </a:p>
          <a:p>
            <a:r>
              <a:rPr lang="it-IT" b="1" dirty="0">
                <a:latin typeface="Montserrat-Regular"/>
              </a:rPr>
              <a:t>Setup (user friendly)</a:t>
            </a:r>
            <a:endParaRPr lang="it-IT" dirty="0"/>
          </a:p>
        </p:txBody>
      </p:sp>
      <p:pic>
        <p:nvPicPr>
          <p:cNvPr id="25" name="Immagine 24">
            <a:extLst>
              <a:ext uri="{FF2B5EF4-FFF2-40B4-BE49-F238E27FC236}">
                <a16:creationId xmlns:a16="http://schemas.microsoft.com/office/drawing/2014/main" id="{C86EA51F-106B-B293-DCD1-674459921B9F}"/>
              </a:ext>
            </a:extLst>
          </p:cNvPr>
          <p:cNvPicPr>
            <a:picLocks noChangeAspect="1"/>
          </p:cNvPicPr>
          <p:nvPr/>
        </p:nvPicPr>
        <p:blipFill>
          <a:blip r:embed="rId8"/>
          <a:stretch>
            <a:fillRect/>
          </a:stretch>
        </p:blipFill>
        <p:spPr>
          <a:xfrm>
            <a:off x="6350492" y="2173557"/>
            <a:ext cx="600052" cy="1744337"/>
          </a:xfrm>
          <a:prstGeom prst="rect">
            <a:avLst/>
          </a:prstGeom>
        </p:spPr>
      </p:pic>
      <p:pic>
        <p:nvPicPr>
          <p:cNvPr id="27" name="Immagine 26">
            <a:extLst>
              <a:ext uri="{FF2B5EF4-FFF2-40B4-BE49-F238E27FC236}">
                <a16:creationId xmlns:a16="http://schemas.microsoft.com/office/drawing/2014/main" id="{A7AEB163-23C5-DC72-4192-5E3EE87920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5340" y="1966185"/>
            <a:ext cx="2172705" cy="2321430"/>
          </a:xfrm>
          <a:prstGeom prst="rect">
            <a:avLst/>
          </a:prstGeom>
        </p:spPr>
      </p:pic>
      <p:sp>
        <p:nvSpPr>
          <p:cNvPr id="29" name="CasellaDiTesto 28">
            <a:extLst>
              <a:ext uri="{FF2B5EF4-FFF2-40B4-BE49-F238E27FC236}">
                <a16:creationId xmlns:a16="http://schemas.microsoft.com/office/drawing/2014/main" id="{A6B7B1B1-FFB1-B96A-ACEF-D0D42B89E82D}"/>
              </a:ext>
            </a:extLst>
          </p:cNvPr>
          <p:cNvSpPr txBox="1"/>
          <p:nvPr/>
        </p:nvSpPr>
        <p:spPr>
          <a:xfrm>
            <a:off x="9031077" y="2173557"/>
            <a:ext cx="2283246" cy="646331"/>
          </a:xfrm>
          <a:prstGeom prst="rect">
            <a:avLst/>
          </a:prstGeom>
          <a:noFill/>
        </p:spPr>
        <p:txBody>
          <a:bodyPr wrap="square">
            <a:spAutoFit/>
          </a:bodyPr>
          <a:lstStyle/>
          <a:p>
            <a:r>
              <a:rPr lang="it-IT" b="1" dirty="0">
                <a:latin typeface="Montserrat-Regular"/>
              </a:rPr>
              <a:t>Display giallo: </a:t>
            </a:r>
          </a:p>
          <a:p>
            <a:r>
              <a:rPr lang="it-IT" b="1" dirty="0">
                <a:latin typeface="Montserrat-Regular"/>
              </a:rPr>
              <a:t>Allarme generico</a:t>
            </a:r>
            <a:endParaRPr lang="it-IT" dirty="0"/>
          </a:p>
        </p:txBody>
      </p:sp>
    </p:spTree>
    <p:extLst>
      <p:ext uri="{BB962C8B-B14F-4D97-AF65-F5344CB8AC3E}">
        <p14:creationId xmlns:p14="http://schemas.microsoft.com/office/powerpoint/2010/main" val="2533349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81D4168-CF6C-F73C-7D40-DF617E39BF4A}"/>
              </a:ext>
            </a:extLst>
          </p:cNvPr>
          <p:cNvPicPr>
            <a:picLocks noChangeAspect="1"/>
          </p:cNvPicPr>
          <p:nvPr/>
        </p:nvPicPr>
        <p:blipFill>
          <a:blip r:embed="rId2"/>
          <a:stretch>
            <a:fillRect/>
          </a:stretch>
        </p:blipFill>
        <p:spPr>
          <a:xfrm>
            <a:off x="52799" y="319488"/>
            <a:ext cx="12075696" cy="6213513"/>
          </a:xfrm>
          <a:prstGeom prst="rect">
            <a:avLst/>
          </a:prstGeom>
        </p:spPr>
      </p:pic>
    </p:spTree>
    <p:extLst>
      <p:ext uri="{BB962C8B-B14F-4D97-AF65-F5344CB8AC3E}">
        <p14:creationId xmlns:p14="http://schemas.microsoft.com/office/powerpoint/2010/main" val="2355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5917452-8A9F-B014-609A-B2BF1AA95996}"/>
              </a:ext>
            </a:extLst>
          </p:cNvPr>
          <p:cNvSpPr txBox="1"/>
          <p:nvPr/>
        </p:nvSpPr>
        <p:spPr>
          <a:xfrm>
            <a:off x="827185" y="652155"/>
            <a:ext cx="4238430" cy="523220"/>
          </a:xfrm>
          <a:prstGeom prst="rect">
            <a:avLst/>
          </a:prstGeom>
          <a:noFill/>
        </p:spPr>
        <p:txBody>
          <a:bodyPr wrap="square">
            <a:spAutoFit/>
          </a:bodyPr>
          <a:lstStyle/>
          <a:p>
            <a:r>
              <a:rPr lang="it-IT" sz="2800" dirty="0">
                <a:latin typeface="Montserrat-Regular"/>
              </a:rPr>
              <a:t>Ulteriori informazioni</a:t>
            </a:r>
          </a:p>
        </p:txBody>
      </p:sp>
      <p:sp>
        <p:nvSpPr>
          <p:cNvPr id="5" name="CasellaDiTesto 4">
            <a:extLst>
              <a:ext uri="{FF2B5EF4-FFF2-40B4-BE49-F238E27FC236}">
                <a16:creationId xmlns:a16="http://schemas.microsoft.com/office/drawing/2014/main" id="{9C8D7627-88B9-C9E1-44D2-7369485CD677}"/>
              </a:ext>
            </a:extLst>
          </p:cNvPr>
          <p:cNvSpPr txBox="1"/>
          <p:nvPr/>
        </p:nvSpPr>
        <p:spPr>
          <a:xfrm>
            <a:off x="827185" y="1591567"/>
            <a:ext cx="6645728" cy="523220"/>
          </a:xfrm>
          <a:prstGeom prst="rect">
            <a:avLst/>
          </a:prstGeom>
          <a:noFill/>
        </p:spPr>
        <p:txBody>
          <a:bodyPr wrap="square">
            <a:spAutoFit/>
          </a:bodyPr>
          <a:lstStyle/>
          <a:p>
            <a:r>
              <a:rPr lang="it-IT" sz="2800" b="1" dirty="0">
                <a:latin typeface="Montserrat-Regular"/>
              </a:rPr>
              <a:t>www.dossena.it</a:t>
            </a:r>
          </a:p>
        </p:txBody>
      </p:sp>
      <p:sp>
        <p:nvSpPr>
          <p:cNvPr id="6" name="CasellaDiTesto 5">
            <a:extLst>
              <a:ext uri="{FF2B5EF4-FFF2-40B4-BE49-F238E27FC236}">
                <a16:creationId xmlns:a16="http://schemas.microsoft.com/office/drawing/2014/main" id="{C12BD7A1-3B6F-1767-AB72-87513E3A907F}"/>
              </a:ext>
            </a:extLst>
          </p:cNvPr>
          <p:cNvSpPr txBox="1"/>
          <p:nvPr/>
        </p:nvSpPr>
        <p:spPr>
          <a:xfrm>
            <a:off x="827185" y="2114787"/>
            <a:ext cx="10745055" cy="1477328"/>
          </a:xfrm>
          <a:prstGeom prst="rect">
            <a:avLst/>
          </a:prstGeom>
          <a:noFill/>
        </p:spPr>
        <p:txBody>
          <a:bodyPr wrap="square">
            <a:spAutoFit/>
          </a:bodyPr>
          <a:lstStyle/>
          <a:p>
            <a:r>
              <a:rPr lang="it-IT" dirty="0">
                <a:latin typeface="Montserrat-Regular"/>
              </a:rPr>
              <a:t>Un sito web sempre aggiornato, dove potrete trovare tutte le nostre ultime novità. </a:t>
            </a:r>
          </a:p>
          <a:p>
            <a:r>
              <a:rPr lang="it-IT" dirty="0">
                <a:latin typeface="Montserrat-Regular"/>
              </a:rPr>
              <a:t>È possibile scaricare liberamente il catalogo generale, i file AutoCAD dei prodotti, i file STEP, le voci di capitolato, le certificazioni e i codici doganali. </a:t>
            </a:r>
          </a:p>
          <a:p>
            <a:r>
              <a:rPr lang="it-IT" dirty="0">
                <a:latin typeface="Montserrat-Regular"/>
              </a:rPr>
              <a:t>Dopo una rapida registrazione, avrete accesso all’area riservata, dove potrete scaricare tutta la documentazione tecnica.</a:t>
            </a:r>
          </a:p>
        </p:txBody>
      </p:sp>
      <p:pic>
        <p:nvPicPr>
          <p:cNvPr id="7" name="Immagine 6">
            <a:extLst>
              <a:ext uri="{FF2B5EF4-FFF2-40B4-BE49-F238E27FC236}">
                <a16:creationId xmlns:a16="http://schemas.microsoft.com/office/drawing/2014/main" id="{18576C62-81A6-CB46-FD0B-B47D13978E97}"/>
              </a:ext>
            </a:extLst>
          </p:cNvPr>
          <p:cNvPicPr>
            <a:picLocks noChangeAspect="1"/>
          </p:cNvPicPr>
          <p:nvPr/>
        </p:nvPicPr>
        <p:blipFill>
          <a:blip r:embed="rId2"/>
          <a:stretch>
            <a:fillRect/>
          </a:stretch>
        </p:blipFill>
        <p:spPr>
          <a:xfrm>
            <a:off x="4574782" y="3429000"/>
            <a:ext cx="4779825" cy="27850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730155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27B8D0E-E9D0-95E2-7C3A-64909300CC16}"/>
              </a:ext>
            </a:extLst>
          </p:cNvPr>
          <p:cNvSpPr txBox="1"/>
          <p:nvPr/>
        </p:nvSpPr>
        <p:spPr>
          <a:xfrm>
            <a:off x="774203" y="1478424"/>
            <a:ext cx="10777717" cy="2031325"/>
          </a:xfrm>
          <a:prstGeom prst="rect">
            <a:avLst/>
          </a:prstGeom>
          <a:noFill/>
        </p:spPr>
        <p:txBody>
          <a:bodyPr wrap="square">
            <a:spAutoFit/>
          </a:bodyPr>
          <a:lstStyle/>
          <a:p>
            <a:pPr algn="just" rtl="0">
              <a:buNone/>
            </a:pPr>
            <a:r>
              <a:rPr lang="it-IT" dirty="0">
                <a:latin typeface="Montserrat-Regular"/>
              </a:rPr>
              <a:t>La carta è un bene prezioso e la sua produzione ha un impatto significativo sull’ambiente. Inoltre, la maggior parte della carta che utilizziamo viene sprecata.</a:t>
            </a:r>
            <a:br>
              <a:rPr lang="it-IT" dirty="0">
                <a:latin typeface="Montserrat-Regular"/>
              </a:rPr>
            </a:br>
            <a:br>
              <a:rPr lang="it-IT" dirty="0">
                <a:latin typeface="Montserrat-Regular"/>
              </a:rPr>
            </a:br>
            <a:r>
              <a:rPr lang="it-IT" dirty="0">
                <a:latin typeface="Montserrat-Regular"/>
              </a:rPr>
              <a:t>I manuali tecnici non verranno più stampati per ridurre l’utilizzo di carta e saranno disponibili per il download tramite QR Code. Il QR code sarà sempre stampato sull'etichetta tecnica che viene attaccata su ogni prodotto.</a:t>
            </a:r>
          </a:p>
          <a:p>
            <a:pPr algn="just" rtl="0"/>
            <a:r>
              <a:rPr lang="it-IT" dirty="0">
                <a:latin typeface="Montserrat-Regular"/>
              </a:rPr>
              <a:t>Questo ridurrà il consumo di carta e contribuirà a proteggere l’ambiente.</a:t>
            </a:r>
          </a:p>
        </p:txBody>
      </p:sp>
      <p:sp>
        <p:nvSpPr>
          <p:cNvPr id="5" name="CasellaDiTesto 4">
            <a:extLst>
              <a:ext uri="{FF2B5EF4-FFF2-40B4-BE49-F238E27FC236}">
                <a16:creationId xmlns:a16="http://schemas.microsoft.com/office/drawing/2014/main" id="{54F1AA00-7351-32CC-522A-590810512E82}"/>
              </a:ext>
            </a:extLst>
          </p:cNvPr>
          <p:cNvSpPr txBox="1"/>
          <p:nvPr/>
        </p:nvSpPr>
        <p:spPr>
          <a:xfrm>
            <a:off x="850403" y="651475"/>
            <a:ext cx="8560441" cy="523220"/>
          </a:xfrm>
          <a:prstGeom prst="rect">
            <a:avLst/>
          </a:prstGeom>
          <a:noFill/>
        </p:spPr>
        <p:txBody>
          <a:bodyPr wrap="square">
            <a:spAutoFit/>
          </a:bodyPr>
          <a:lstStyle/>
          <a:p>
            <a:r>
              <a:rPr lang="it-IT" sz="2800" dirty="0">
                <a:latin typeface="Montserrat-Regular"/>
              </a:rPr>
              <a:t>Manuale tecnico su QR code - "THINK GREEN"</a:t>
            </a:r>
          </a:p>
        </p:txBody>
      </p:sp>
      <p:pic>
        <p:nvPicPr>
          <p:cNvPr id="7" name="Immagine 6">
            <a:extLst>
              <a:ext uri="{FF2B5EF4-FFF2-40B4-BE49-F238E27FC236}">
                <a16:creationId xmlns:a16="http://schemas.microsoft.com/office/drawing/2014/main" id="{C807AE04-5354-1FBD-1FB0-B24CDD185834}"/>
              </a:ext>
            </a:extLst>
          </p:cNvPr>
          <p:cNvPicPr>
            <a:picLocks noChangeAspect="1"/>
          </p:cNvPicPr>
          <p:nvPr/>
        </p:nvPicPr>
        <p:blipFill>
          <a:blip r:embed="rId2"/>
          <a:stretch>
            <a:fillRect/>
          </a:stretch>
        </p:blipFill>
        <p:spPr>
          <a:xfrm>
            <a:off x="921191" y="3613743"/>
            <a:ext cx="4097734" cy="2754707"/>
          </a:xfrm>
          <a:prstGeom prst="rect">
            <a:avLst/>
          </a:prstGeom>
        </p:spPr>
      </p:pic>
      <p:sp>
        <p:nvSpPr>
          <p:cNvPr id="9" name="CasellaDiTesto 8">
            <a:extLst>
              <a:ext uri="{FF2B5EF4-FFF2-40B4-BE49-F238E27FC236}">
                <a16:creationId xmlns:a16="http://schemas.microsoft.com/office/drawing/2014/main" id="{BB907EC5-3144-0B41-A510-059CB3EE918B}"/>
              </a:ext>
            </a:extLst>
          </p:cNvPr>
          <p:cNvSpPr txBox="1"/>
          <p:nvPr/>
        </p:nvSpPr>
        <p:spPr>
          <a:xfrm>
            <a:off x="5631952" y="4113933"/>
            <a:ext cx="5777981" cy="1754326"/>
          </a:xfrm>
          <a:prstGeom prst="rect">
            <a:avLst/>
          </a:prstGeom>
          <a:noFill/>
        </p:spPr>
        <p:txBody>
          <a:bodyPr wrap="square">
            <a:spAutoFit/>
          </a:bodyPr>
          <a:lstStyle/>
          <a:p>
            <a:pPr algn="just"/>
            <a:r>
              <a:rPr lang="it-IT" dirty="0">
                <a:latin typeface="Montserrat-Regular"/>
              </a:rPr>
              <a:t>Per scaricare un file tramite un QR Code, bisogna scansionarlo con la fotocamera del dispositivo mobile. Per fare ciò, si può utilizzare una delle molte app disponibili. Una volta che si ha scansionato il codice, il contenuto verrà visualizzato sullo schermo del dispositivo.</a:t>
            </a:r>
          </a:p>
        </p:txBody>
      </p:sp>
      <p:pic>
        <p:nvPicPr>
          <p:cNvPr id="11" name="Immagine 10">
            <a:extLst>
              <a:ext uri="{FF2B5EF4-FFF2-40B4-BE49-F238E27FC236}">
                <a16:creationId xmlns:a16="http://schemas.microsoft.com/office/drawing/2014/main" id="{9D3CEEDB-23D1-8579-B8A4-71D9B308DF1B}"/>
              </a:ext>
            </a:extLst>
          </p:cNvPr>
          <p:cNvPicPr>
            <a:picLocks noChangeAspect="1"/>
          </p:cNvPicPr>
          <p:nvPr/>
        </p:nvPicPr>
        <p:blipFill>
          <a:blip r:embed="rId3"/>
          <a:stretch>
            <a:fillRect/>
          </a:stretch>
        </p:blipFill>
        <p:spPr>
          <a:xfrm>
            <a:off x="9334644" y="118690"/>
            <a:ext cx="843633" cy="981682"/>
          </a:xfrm>
          <a:prstGeom prst="rect">
            <a:avLst/>
          </a:prstGeom>
        </p:spPr>
      </p:pic>
    </p:spTree>
    <p:extLst>
      <p:ext uri="{BB962C8B-B14F-4D97-AF65-F5344CB8AC3E}">
        <p14:creationId xmlns:p14="http://schemas.microsoft.com/office/powerpoint/2010/main" val="2990468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7B44309-F92D-7A30-D4D0-D71A4D326D48}"/>
              </a:ext>
            </a:extLst>
          </p:cNvPr>
          <p:cNvPicPr>
            <a:picLocks noChangeAspect="1"/>
          </p:cNvPicPr>
          <p:nvPr/>
        </p:nvPicPr>
        <p:blipFill>
          <a:blip r:embed="rId2"/>
          <a:stretch>
            <a:fillRect/>
          </a:stretch>
        </p:blipFill>
        <p:spPr>
          <a:xfrm>
            <a:off x="853440" y="1701213"/>
            <a:ext cx="4128431" cy="4653286"/>
          </a:xfrm>
          <a:prstGeom prst="rect">
            <a:avLst/>
          </a:prstGeom>
        </p:spPr>
      </p:pic>
      <p:sp>
        <p:nvSpPr>
          <p:cNvPr id="5" name="CasellaDiTesto 4">
            <a:extLst>
              <a:ext uri="{FF2B5EF4-FFF2-40B4-BE49-F238E27FC236}">
                <a16:creationId xmlns:a16="http://schemas.microsoft.com/office/drawing/2014/main" id="{09C5CB91-DB6D-33C8-517F-68D6A2BA2F7F}"/>
              </a:ext>
            </a:extLst>
          </p:cNvPr>
          <p:cNvSpPr txBox="1"/>
          <p:nvPr/>
        </p:nvSpPr>
        <p:spPr>
          <a:xfrm>
            <a:off x="853440" y="655901"/>
            <a:ext cx="6097554" cy="523220"/>
          </a:xfrm>
          <a:prstGeom prst="rect">
            <a:avLst/>
          </a:prstGeom>
          <a:noFill/>
        </p:spPr>
        <p:txBody>
          <a:bodyPr wrap="square">
            <a:spAutoFit/>
          </a:bodyPr>
          <a:lstStyle/>
          <a:p>
            <a:r>
              <a:rPr lang="it-IT" sz="2800" dirty="0">
                <a:latin typeface="Montserrat-Regular"/>
              </a:rPr>
              <a:t>Agenzie di rappresentanza:</a:t>
            </a:r>
          </a:p>
        </p:txBody>
      </p:sp>
      <p:sp>
        <p:nvSpPr>
          <p:cNvPr id="9" name="CasellaDiTesto 8">
            <a:extLst>
              <a:ext uri="{FF2B5EF4-FFF2-40B4-BE49-F238E27FC236}">
                <a16:creationId xmlns:a16="http://schemas.microsoft.com/office/drawing/2014/main" id="{71E7193C-02F3-5FDE-4CC6-852DF6B5EFDE}"/>
              </a:ext>
            </a:extLst>
          </p:cNvPr>
          <p:cNvSpPr txBox="1"/>
          <p:nvPr/>
        </p:nvSpPr>
        <p:spPr>
          <a:xfrm>
            <a:off x="5445760" y="1701212"/>
            <a:ext cx="5750560" cy="4653285"/>
          </a:xfrm>
          <a:prstGeom prst="rect">
            <a:avLst/>
          </a:prstGeom>
          <a:noFill/>
        </p:spPr>
        <p:txBody>
          <a:bodyPr wrap="square">
            <a:spAutoFit/>
          </a:bodyPr>
          <a:lstStyle/>
          <a:p>
            <a:pPr>
              <a:lnSpc>
                <a:spcPct val="107000"/>
              </a:lnSpc>
              <a:spcAft>
                <a:spcPts val="800"/>
              </a:spcAft>
              <a:buNone/>
            </a:pPr>
            <a:r>
              <a:rPr lang="it-IT" sz="1200" dirty="0">
                <a:latin typeface="Montserrat-Regular"/>
              </a:rPr>
              <a:t>LIGURIA – Agenzia S.EL.L. di Marco Reggiardo</a:t>
            </a:r>
          </a:p>
          <a:p>
            <a:pPr>
              <a:lnSpc>
                <a:spcPct val="107000"/>
              </a:lnSpc>
              <a:spcAft>
                <a:spcPts val="800"/>
              </a:spcAft>
              <a:buNone/>
            </a:pPr>
            <a:r>
              <a:rPr lang="it-IT" sz="1200" dirty="0">
                <a:latin typeface="Montserrat-Regular"/>
              </a:rPr>
              <a:t>VALLE D’AOSTA, PIEMONTE – Agenzia Bongiorni </a:t>
            </a:r>
          </a:p>
          <a:p>
            <a:pPr>
              <a:lnSpc>
                <a:spcPct val="107000"/>
              </a:lnSpc>
              <a:spcAft>
                <a:spcPts val="800"/>
              </a:spcAft>
              <a:buNone/>
            </a:pPr>
            <a:r>
              <a:rPr lang="it-IT" sz="1200" dirty="0">
                <a:latin typeface="Montserrat-Regular"/>
              </a:rPr>
              <a:t>LOMBARDIA – </a:t>
            </a:r>
            <a:r>
              <a:rPr lang="it-IT" sz="1200" dirty="0" err="1">
                <a:latin typeface="Montserrat-Regular"/>
              </a:rPr>
              <a:t>Admar</a:t>
            </a:r>
            <a:r>
              <a:rPr lang="it-IT" sz="1200" dirty="0">
                <a:latin typeface="Montserrat-Regular"/>
              </a:rPr>
              <a:t> Rappresentanze </a:t>
            </a:r>
          </a:p>
          <a:p>
            <a:pPr>
              <a:lnSpc>
                <a:spcPct val="107000"/>
              </a:lnSpc>
              <a:spcAft>
                <a:spcPts val="800"/>
              </a:spcAft>
              <a:buNone/>
            </a:pPr>
            <a:r>
              <a:rPr lang="it-IT" sz="1200" dirty="0">
                <a:latin typeface="Montserrat-Regular"/>
              </a:rPr>
              <a:t>LOMBARDIA (BG-BS) – Agenzia ERI di Antoni Maver &amp; C.</a:t>
            </a:r>
          </a:p>
          <a:p>
            <a:pPr>
              <a:lnSpc>
                <a:spcPct val="107000"/>
              </a:lnSpc>
              <a:spcAft>
                <a:spcPts val="800"/>
              </a:spcAft>
              <a:buNone/>
            </a:pPr>
            <a:r>
              <a:rPr lang="it-IT" sz="1200" dirty="0">
                <a:latin typeface="Montserrat-Regular"/>
              </a:rPr>
              <a:t>TRIVENETO – Agenzia </a:t>
            </a:r>
            <a:r>
              <a:rPr lang="it-IT" sz="1200" dirty="0" err="1">
                <a:latin typeface="Montserrat-Regular"/>
              </a:rPr>
              <a:t>Relintek</a:t>
            </a:r>
            <a:r>
              <a:rPr lang="it-IT" sz="1200" dirty="0">
                <a:latin typeface="Montserrat-Regular"/>
              </a:rPr>
              <a:t> di Dal Buono Federico &amp; C.</a:t>
            </a:r>
          </a:p>
          <a:p>
            <a:pPr>
              <a:lnSpc>
                <a:spcPct val="107000"/>
              </a:lnSpc>
              <a:spcAft>
                <a:spcPts val="800"/>
              </a:spcAft>
              <a:buNone/>
            </a:pPr>
            <a:r>
              <a:rPr lang="it-IT" sz="1200" dirty="0">
                <a:latin typeface="Montserrat-Regular"/>
              </a:rPr>
              <a:t>EMILIA ROMAGNA – Soavi Team Rappresentanze</a:t>
            </a:r>
          </a:p>
          <a:p>
            <a:pPr>
              <a:lnSpc>
                <a:spcPct val="107000"/>
              </a:lnSpc>
              <a:spcAft>
                <a:spcPts val="800"/>
              </a:spcAft>
              <a:buNone/>
            </a:pPr>
            <a:r>
              <a:rPr lang="it-IT" sz="1200" dirty="0">
                <a:latin typeface="Montserrat-Regular"/>
              </a:rPr>
              <a:t>TOSCANA – Tozzi Rappresentanze</a:t>
            </a:r>
          </a:p>
          <a:p>
            <a:pPr>
              <a:lnSpc>
                <a:spcPct val="107000"/>
              </a:lnSpc>
              <a:spcAft>
                <a:spcPts val="800"/>
              </a:spcAft>
              <a:buNone/>
            </a:pPr>
            <a:r>
              <a:rPr lang="it-IT" sz="1200" dirty="0">
                <a:latin typeface="Montserrat-Regular"/>
              </a:rPr>
              <a:t>UMBRIA – Agenzia Fusaioli Ermanno</a:t>
            </a:r>
          </a:p>
          <a:p>
            <a:pPr>
              <a:lnSpc>
                <a:spcPct val="107000"/>
              </a:lnSpc>
              <a:spcAft>
                <a:spcPts val="800"/>
              </a:spcAft>
              <a:buNone/>
            </a:pPr>
            <a:r>
              <a:rPr lang="it-IT" sz="1200" dirty="0">
                <a:latin typeface="Montserrat-Regular"/>
              </a:rPr>
              <a:t>LAZIO – R. Rappresentanze Engineering di Luzzi A. &amp; C.</a:t>
            </a:r>
          </a:p>
          <a:p>
            <a:pPr>
              <a:lnSpc>
                <a:spcPct val="107000"/>
              </a:lnSpc>
              <a:spcAft>
                <a:spcPts val="800"/>
              </a:spcAft>
              <a:buNone/>
            </a:pPr>
            <a:r>
              <a:rPr lang="it-IT" sz="1200" dirty="0">
                <a:latin typeface="Montserrat-Regular"/>
              </a:rPr>
              <a:t>MARCHE, ABRUZZO – Agenzia Pasqualini</a:t>
            </a:r>
          </a:p>
          <a:p>
            <a:pPr>
              <a:lnSpc>
                <a:spcPct val="107000"/>
              </a:lnSpc>
              <a:spcAft>
                <a:spcPts val="800"/>
              </a:spcAft>
              <a:buNone/>
            </a:pPr>
            <a:r>
              <a:rPr lang="it-IT" sz="1200" dirty="0">
                <a:latin typeface="Montserrat-Regular"/>
              </a:rPr>
              <a:t>CAMPANIA – F.C. Agency di Cosimo Francese</a:t>
            </a:r>
          </a:p>
          <a:p>
            <a:pPr>
              <a:lnSpc>
                <a:spcPct val="107000"/>
              </a:lnSpc>
              <a:spcAft>
                <a:spcPts val="800"/>
              </a:spcAft>
              <a:buNone/>
            </a:pPr>
            <a:r>
              <a:rPr lang="it-IT" sz="1200" dirty="0">
                <a:latin typeface="Montserrat-Regular"/>
              </a:rPr>
              <a:t>MOLISE, BASILICATA, PUGLIA – Agenzia </a:t>
            </a:r>
            <a:r>
              <a:rPr lang="it-IT" sz="1200" dirty="0" err="1">
                <a:latin typeface="Montserrat-Regular"/>
              </a:rPr>
              <a:t>Colafemmina</a:t>
            </a:r>
            <a:endParaRPr lang="it-IT" sz="1200" dirty="0">
              <a:latin typeface="Montserrat-Regular"/>
            </a:endParaRPr>
          </a:p>
          <a:p>
            <a:pPr>
              <a:lnSpc>
                <a:spcPct val="107000"/>
              </a:lnSpc>
              <a:spcAft>
                <a:spcPts val="800"/>
              </a:spcAft>
              <a:buNone/>
            </a:pPr>
            <a:r>
              <a:rPr lang="it-IT" sz="1200" dirty="0">
                <a:latin typeface="Montserrat-Regular"/>
              </a:rPr>
              <a:t>CALABRIA – Agenzia </a:t>
            </a:r>
            <a:r>
              <a:rPr lang="it-IT" sz="1200" dirty="0" err="1">
                <a:latin typeface="Montserrat-Regular"/>
              </a:rPr>
              <a:t>Murdocca</a:t>
            </a:r>
            <a:endParaRPr lang="it-IT" sz="1200" dirty="0">
              <a:latin typeface="Montserrat-Regular"/>
            </a:endParaRPr>
          </a:p>
          <a:p>
            <a:pPr>
              <a:lnSpc>
                <a:spcPct val="107000"/>
              </a:lnSpc>
              <a:spcAft>
                <a:spcPts val="800"/>
              </a:spcAft>
              <a:buNone/>
            </a:pPr>
            <a:r>
              <a:rPr lang="it-IT" sz="1200" dirty="0">
                <a:latin typeface="Montserrat-Regular"/>
              </a:rPr>
              <a:t>SICILIA – Elettro </a:t>
            </a:r>
            <a:r>
              <a:rPr lang="it-IT" sz="1200" dirty="0" err="1">
                <a:latin typeface="Montserrat-Regular"/>
              </a:rPr>
              <a:t>MI.Con</a:t>
            </a:r>
            <a:r>
              <a:rPr lang="it-IT" sz="1200" dirty="0">
                <a:latin typeface="Montserrat-Regular"/>
              </a:rPr>
              <a:t> Rappresentanze di Bruno Migliore</a:t>
            </a:r>
          </a:p>
          <a:p>
            <a:pPr>
              <a:lnSpc>
                <a:spcPct val="107000"/>
              </a:lnSpc>
              <a:spcAft>
                <a:spcPts val="800"/>
              </a:spcAft>
              <a:buNone/>
            </a:pPr>
            <a:r>
              <a:rPr lang="it-IT" sz="1200" dirty="0">
                <a:latin typeface="Montserrat-Regular"/>
              </a:rPr>
              <a:t>SARDEGNA – Linea Industriale di Alessandro Battiata</a:t>
            </a:r>
          </a:p>
        </p:txBody>
      </p:sp>
    </p:spTree>
    <p:extLst>
      <p:ext uri="{BB962C8B-B14F-4D97-AF65-F5344CB8AC3E}">
        <p14:creationId xmlns:p14="http://schemas.microsoft.com/office/powerpoint/2010/main" val="1023555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583BFED-8819-3591-CA5F-366DAEBCB2E8}"/>
              </a:ext>
            </a:extLst>
          </p:cNvPr>
          <p:cNvSpPr txBox="1"/>
          <p:nvPr/>
        </p:nvSpPr>
        <p:spPr>
          <a:xfrm>
            <a:off x="906884" y="2521059"/>
            <a:ext cx="6097554" cy="1815882"/>
          </a:xfrm>
          <a:prstGeom prst="rect">
            <a:avLst/>
          </a:prstGeom>
          <a:noFill/>
        </p:spPr>
        <p:txBody>
          <a:bodyPr wrap="square">
            <a:spAutoFit/>
          </a:bodyPr>
          <a:lstStyle/>
          <a:p>
            <a:r>
              <a:rPr lang="it-IT" sz="2800" b="1" dirty="0">
                <a:latin typeface="Montserrat-Regular"/>
              </a:rPr>
              <a:t>Andrea Bonetti</a:t>
            </a:r>
          </a:p>
          <a:p>
            <a:r>
              <a:rPr lang="it-IT" sz="2800" dirty="0">
                <a:latin typeface="Montserrat-Regular"/>
              </a:rPr>
              <a:t>Area Manager Italia</a:t>
            </a:r>
          </a:p>
          <a:p>
            <a:r>
              <a:rPr lang="it-IT" sz="2800" dirty="0">
                <a:latin typeface="Montserrat-Regular"/>
              </a:rPr>
              <a:t>Phone: +39 0371 449736</a:t>
            </a:r>
          </a:p>
          <a:p>
            <a:r>
              <a:rPr lang="it-IT" sz="2800" dirty="0">
                <a:latin typeface="Montserrat-Regular"/>
              </a:rPr>
              <a:t>Mobile: +39 348 7981914</a:t>
            </a:r>
          </a:p>
        </p:txBody>
      </p:sp>
      <p:pic>
        <p:nvPicPr>
          <p:cNvPr id="7" name="Immagine 6">
            <a:extLst>
              <a:ext uri="{FF2B5EF4-FFF2-40B4-BE49-F238E27FC236}">
                <a16:creationId xmlns:a16="http://schemas.microsoft.com/office/drawing/2014/main" id="{8AEEEA22-21E1-9817-DC3C-439B49EE7CED}"/>
              </a:ext>
            </a:extLst>
          </p:cNvPr>
          <p:cNvPicPr>
            <a:picLocks noChangeAspect="1"/>
          </p:cNvPicPr>
          <p:nvPr/>
        </p:nvPicPr>
        <p:blipFill>
          <a:blip r:embed="rId2">
            <a:extLst>
              <a:ext uri="{28A0092B-C50C-407E-A947-70E740481C1C}">
                <a14:useLocalDpi xmlns:a14="http://schemas.microsoft.com/office/drawing/2010/main" val="0"/>
              </a:ext>
            </a:extLst>
          </a:blip>
          <a:srcRect l="6892" t="23683" r="5267" b="21373"/>
          <a:stretch/>
        </p:blipFill>
        <p:spPr>
          <a:xfrm>
            <a:off x="6349999" y="1910079"/>
            <a:ext cx="3982721" cy="4281099"/>
          </a:xfrm>
          <a:prstGeom prst="rect">
            <a:avLst/>
          </a:prstGeom>
        </p:spPr>
      </p:pic>
      <p:sp>
        <p:nvSpPr>
          <p:cNvPr id="5" name="CasellaDiTesto 4">
            <a:extLst>
              <a:ext uri="{FF2B5EF4-FFF2-40B4-BE49-F238E27FC236}">
                <a16:creationId xmlns:a16="http://schemas.microsoft.com/office/drawing/2014/main" id="{1D8AE6DE-82AC-A212-5D2F-4DA98B1B9232}"/>
              </a:ext>
            </a:extLst>
          </p:cNvPr>
          <p:cNvSpPr txBox="1"/>
          <p:nvPr/>
        </p:nvSpPr>
        <p:spPr>
          <a:xfrm>
            <a:off x="812269" y="666822"/>
            <a:ext cx="6916316" cy="523220"/>
          </a:xfrm>
          <a:prstGeom prst="rect">
            <a:avLst/>
          </a:prstGeom>
          <a:noFill/>
        </p:spPr>
        <p:txBody>
          <a:bodyPr wrap="square" rtlCol="0">
            <a:spAutoFit/>
          </a:bodyPr>
          <a:lstStyle/>
          <a:p>
            <a:r>
              <a:rPr lang="it-IT" sz="2800" dirty="0">
                <a:latin typeface="Montserrat-Regular"/>
              </a:rPr>
              <a:t>Grazie per l’attenzione !</a:t>
            </a:r>
          </a:p>
        </p:txBody>
      </p:sp>
    </p:spTree>
    <p:extLst>
      <p:ext uri="{BB962C8B-B14F-4D97-AF65-F5344CB8AC3E}">
        <p14:creationId xmlns:p14="http://schemas.microsoft.com/office/powerpoint/2010/main" val="1728921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D4B93C-A587-6B38-283A-DAF21EFD8671}"/>
              </a:ext>
            </a:extLst>
          </p:cNvPr>
          <p:cNvSpPr>
            <a:spLocks noGrp="1"/>
          </p:cNvSpPr>
          <p:nvPr>
            <p:ph type="title"/>
          </p:nvPr>
        </p:nvSpPr>
        <p:spPr>
          <a:xfrm>
            <a:off x="756920" y="527686"/>
            <a:ext cx="9663430" cy="643890"/>
          </a:xfrm>
        </p:spPr>
        <p:txBody>
          <a:bodyPr>
            <a:noAutofit/>
          </a:bodyPr>
          <a:lstStyle/>
          <a:p>
            <a:r>
              <a:rPr lang="it-IT" dirty="0">
                <a:latin typeface="Montserrat-Regular"/>
              </a:rPr>
              <a:t>Tipi di impianti di distribuzione</a:t>
            </a:r>
          </a:p>
        </p:txBody>
      </p:sp>
      <p:sp>
        <p:nvSpPr>
          <p:cNvPr id="4" name="CasellaDiTesto 3">
            <a:extLst>
              <a:ext uri="{FF2B5EF4-FFF2-40B4-BE49-F238E27FC236}">
                <a16:creationId xmlns:a16="http://schemas.microsoft.com/office/drawing/2014/main" id="{F84B0814-CA53-6766-28CC-EE8EE9F165AB}"/>
              </a:ext>
            </a:extLst>
          </p:cNvPr>
          <p:cNvSpPr txBox="1"/>
          <p:nvPr/>
        </p:nvSpPr>
        <p:spPr>
          <a:xfrm>
            <a:off x="756919" y="1814810"/>
            <a:ext cx="10796905" cy="4247317"/>
          </a:xfrm>
          <a:prstGeom prst="rect">
            <a:avLst/>
          </a:prstGeom>
          <a:noFill/>
        </p:spPr>
        <p:txBody>
          <a:bodyPr wrap="square">
            <a:spAutoFit/>
          </a:bodyPr>
          <a:lstStyle/>
          <a:p>
            <a:pPr algn="just"/>
            <a:r>
              <a:rPr lang="it-IT" dirty="0">
                <a:solidFill>
                  <a:srgbClr val="010202"/>
                </a:solidFill>
                <a:latin typeface="Montserrat-Regular"/>
              </a:rPr>
              <a:t>I tipi di sistemi di distribuzione sono definiti in funzione del loro sistema di conduttori attivi e del loro modo di collegamento a terra.</a:t>
            </a:r>
          </a:p>
          <a:p>
            <a:pPr algn="just"/>
            <a:endParaRPr lang="it-IT" dirty="0">
              <a:solidFill>
                <a:srgbClr val="010202"/>
              </a:solidFill>
              <a:latin typeface="Montserrat-Regular"/>
            </a:endParaRPr>
          </a:p>
          <a:p>
            <a:pPr algn="just"/>
            <a:r>
              <a:rPr lang="it-IT" dirty="0">
                <a:solidFill>
                  <a:srgbClr val="010202"/>
                </a:solidFill>
                <a:latin typeface="Montserrat-Regular"/>
              </a:rPr>
              <a:t>I modi di collegamento a terra sono classificati secondo i seguenti codici: </a:t>
            </a:r>
          </a:p>
          <a:p>
            <a:pPr algn="just"/>
            <a:endParaRPr lang="it-IT" dirty="0">
              <a:solidFill>
                <a:srgbClr val="010202"/>
              </a:solidFill>
              <a:latin typeface="Montserrat-Regular"/>
            </a:endParaRPr>
          </a:p>
          <a:p>
            <a:pPr algn="just"/>
            <a:endParaRPr lang="it-IT" dirty="0">
              <a:solidFill>
                <a:srgbClr val="010202"/>
              </a:solidFill>
              <a:latin typeface="Montserrat-Regular"/>
            </a:endParaRPr>
          </a:p>
          <a:p>
            <a:pPr algn="just"/>
            <a:r>
              <a:rPr lang="it-IT" u="sng" dirty="0">
                <a:solidFill>
                  <a:srgbClr val="010202"/>
                </a:solidFill>
                <a:latin typeface="Montserrat-Regular"/>
              </a:rPr>
              <a:t>Prima lettera</a:t>
            </a:r>
            <a:r>
              <a:rPr lang="it-IT" dirty="0">
                <a:solidFill>
                  <a:srgbClr val="010202"/>
                </a:solidFill>
                <a:latin typeface="Montserrat-Regular"/>
              </a:rPr>
              <a:t>: situazione del sistema di alimentazione verso terra:</a:t>
            </a:r>
          </a:p>
          <a:p>
            <a:pPr algn="just"/>
            <a:r>
              <a:rPr lang="it-IT" b="1" dirty="0">
                <a:solidFill>
                  <a:srgbClr val="010202"/>
                </a:solidFill>
                <a:latin typeface="Montserrat-Regular"/>
              </a:rPr>
              <a:t>T</a:t>
            </a:r>
            <a:r>
              <a:rPr lang="it-IT" dirty="0">
                <a:solidFill>
                  <a:srgbClr val="010202"/>
                </a:solidFill>
                <a:latin typeface="Montserrat-Regular"/>
              </a:rPr>
              <a:t> = collegamento diretto a terra di un punto, in c.a. in genere il neutro;</a:t>
            </a:r>
          </a:p>
          <a:p>
            <a:pPr algn="just"/>
            <a:r>
              <a:rPr lang="it-IT" b="1" dirty="0">
                <a:solidFill>
                  <a:srgbClr val="010202"/>
                </a:solidFill>
                <a:latin typeface="Montserrat-Regular"/>
              </a:rPr>
              <a:t>I</a:t>
            </a:r>
            <a:r>
              <a:rPr lang="it-IT" dirty="0">
                <a:solidFill>
                  <a:srgbClr val="010202"/>
                </a:solidFill>
                <a:latin typeface="Montserrat-Regular"/>
              </a:rPr>
              <a:t> = isolamento da terra, oppure collegamento a terra di un punto, in c.a. in genere il neutro, tramite un'impedenza. </a:t>
            </a:r>
          </a:p>
          <a:p>
            <a:pPr algn="just"/>
            <a:endParaRPr lang="it-IT" dirty="0">
              <a:solidFill>
                <a:srgbClr val="010202"/>
              </a:solidFill>
              <a:latin typeface="Montserrat-Regular"/>
            </a:endParaRPr>
          </a:p>
          <a:p>
            <a:pPr algn="just"/>
            <a:endParaRPr lang="it-IT" dirty="0">
              <a:solidFill>
                <a:srgbClr val="010202"/>
              </a:solidFill>
              <a:latin typeface="Montserrat-Regular"/>
            </a:endParaRPr>
          </a:p>
          <a:p>
            <a:pPr algn="just"/>
            <a:r>
              <a:rPr lang="it-IT" u="sng" dirty="0">
                <a:solidFill>
                  <a:srgbClr val="010202"/>
                </a:solidFill>
                <a:latin typeface="Montserrat-Regular"/>
              </a:rPr>
              <a:t>Seconda lettera</a:t>
            </a:r>
            <a:r>
              <a:rPr lang="it-IT" dirty="0">
                <a:solidFill>
                  <a:srgbClr val="010202"/>
                </a:solidFill>
                <a:latin typeface="Montserrat-Regular"/>
              </a:rPr>
              <a:t>: situazione delle masse dell'impianto elettrico rispetto a terra:</a:t>
            </a:r>
          </a:p>
          <a:p>
            <a:pPr algn="just"/>
            <a:r>
              <a:rPr lang="it-IT" b="1" dirty="0">
                <a:solidFill>
                  <a:srgbClr val="010202"/>
                </a:solidFill>
                <a:latin typeface="Montserrat-Regular"/>
              </a:rPr>
              <a:t>T</a:t>
            </a:r>
            <a:r>
              <a:rPr lang="it-IT" dirty="0">
                <a:solidFill>
                  <a:srgbClr val="010202"/>
                </a:solidFill>
                <a:latin typeface="Montserrat-Regular"/>
              </a:rPr>
              <a:t> = masse collegate direttamente a terra;</a:t>
            </a:r>
          </a:p>
          <a:p>
            <a:pPr algn="just"/>
            <a:r>
              <a:rPr lang="it-IT" b="1" dirty="0">
                <a:solidFill>
                  <a:srgbClr val="010202"/>
                </a:solidFill>
                <a:latin typeface="Montserrat-Regular"/>
              </a:rPr>
              <a:t>N</a:t>
            </a:r>
            <a:r>
              <a:rPr lang="it-IT" dirty="0">
                <a:solidFill>
                  <a:srgbClr val="010202"/>
                </a:solidFill>
                <a:latin typeface="Montserrat-Regular"/>
              </a:rPr>
              <a:t> = masse collegate al punto messo a terra del sistema di alimentazione</a:t>
            </a:r>
            <a:r>
              <a:rPr lang="it-IT" b="0" i="0" dirty="0">
                <a:solidFill>
                  <a:srgbClr val="000000"/>
                </a:solidFill>
                <a:effectLst/>
                <a:latin typeface="Comic Sans MS" panose="030F0702030302020204" pitchFamily="66" charset="0"/>
              </a:rPr>
              <a:t>.</a:t>
            </a:r>
            <a:endParaRPr lang="it-IT" dirty="0"/>
          </a:p>
        </p:txBody>
      </p:sp>
    </p:spTree>
    <p:extLst>
      <p:ext uri="{BB962C8B-B14F-4D97-AF65-F5344CB8AC3E}">
        <p14:creationId xmlns:p14="http://schemas.microsoft.com/office/powerpoint/2010/main" val="1069836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7ABE3-A713-679D-AFE2-60DA6E27771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40F938F-086B-3104-B9D2-D45593F5DD29}"/>
              </a:ext>
            </a:extLst>
          </p:cNvPr>
          <p:cNvSpPr>
            <a:spLocks noGrp="1"/>
          </p:cNvSpPr>
          <p:nvPr>
            <p:ph type="title"/>
          </p:nvPr>
        </p:nvSpPr>
        <p:spPr>
          <a:xfrm>
            <a:off x="756920" y="527686"/>
            <a:ext cx="9663430" cy="643890"/>
          </a:xfrm>
        </p:spPr>
        <p:txBody>
          <a:bodyPr>
            <a:noAutofit/>
          </a:bodyPr>
          <a:lstStyle/>
          <a:p>
            <a:r>
              <a:rPr lang="it-IT" dirty="0">
                <a:latin typeface="Montserrat-Regular"/>
              </a:rPr>
              <a:t>Tipi di impianti di distribuzione</a:t>
            </a:r>
          </a:p>
        </p:txBody>
      </p:sp>
      <p:sp>
        <p:nvSpPr>
          <p:cNvPr id="11" name="CasellaDiTesto 10">
            <a:extLst>
              <a:ext uri="{FF2B5EF4-FFF2-40B4-BE49-F238E27FC236}">
                <a16:creationId xmlns:a16="http://schemas.microsoft.com/office/drawing/2014/main" id="{26A39932-2921-8EE2-6D04-72D3928E4ED1}"/>
              </a:ext>
            </a:extLst>
          </p:cNvPr>
          <p:cNvSpPr txBox="1"/>
          <p:nvPr/>
        </p:nvSpPr>
        <p:spPr>
          <a:xfrm>
            <a:off x="1464093" y="1479156"/>
            <a:ext cx="1195270" cy="646331"/>
          </a:xfrm>
          <a:prstGeom prst="rect">
            <a:avLst/>
          </a:prstGeom>
          <a:noFill/>
        </p:spPr>
        <p:txBody>
          <a:bodyPr wrap="square">
            <a:spAutoFit/>
          </a:bodyPr>
          <a:lstStyle/>
          <a:p>
            <a:pPr algn="ctr"/>
            <a:r>
              <a:rPr lang="it-IT" b="1" dirty="0" err="1">
                <a:solidFill>
                  <a:srgbClr val="010202"/>
                </a:solidFill>
                <a:latin typeface="Montserrat-Regular"/>
              </a:rPr>
              <a:t>SistemaTT</a:t>
            </a:r>
            <a:endParaRPr lang="it-IT" dirty="0"/>
          </a:p>
        </p:txBody>
      </p:sp>
      <p:sp>
        <p:nvSpPr>
          <p:cNvPr id="13" name="CasellaDiTesto 12">
            <a:extLst>
              <a:ext uri="{FF2B5EF4-FFF2-40B4-BE49-F238E27FC236}">
                <a16:creationId xmlns:a16="http://schemas.microsoft.com/office/drawing/2014/main" id="{8A589353-4239-07AA-7B84-CECBC811FDFD}"/>
              </a:ext>
            </a:extLst>
          </p:cNvPr>
          <p:cNvSpPr txBox="1"/>
          <p:nvPr/>
        </p:nvSpPr>
        <p:spPr>
          <a:xfrm>
            <a:off x="1409323" y="3900144"/>
            <a:ext cx="1304808" cy="646331"/>
          </a:xfrm>
          <a:prstGeom prst="rect">
            <a:avLst/>
          </a:prstGeom>
          <a:noFill/>
        </p:spPr>
        <p:txBody>
          <a:bodyPr wrap="square">
            <a:spAutoFit/>
          </a:bodyPr>
          <a:lstStyle/>
          <a:p>
            <a:pPr algn="ctr"/>
            <a:r>
              <a:rPr lang="it-IT" b="1" dirty="0">
                <a:solidFill>
                  <a:srgbClr val="010202"/>
                </a:solidFill>
                <a:latin typeface="Montserrat-Regular"/>
              </a:rPr>
              <a:t>Sistema TN-S</a:t>
            </a:r>
            <a:endParaRPr lang="it-IT" dirty="0"/>
          </a:p>
        </p:txBody>
      </p:sp>
      <p:sp>
        <p:nvSpPr>
          <p:cNvPr id="15" name="CasellaDiTesto 14">
            <a:extLst>
              <a:ext uri="{FF2B5EF4-FFF2-40B4-BE49-F238E27FC236}">
                <a16:creationId xmlns:a16="http://schemas.microsoft.com/office/drawing/2014/main" id="{742B48EE-995D-9960-A562-AC62F655FC72}"/>
              </a:ext>
            </a:extLst>
          </p:cNvPr>
          <p:cNvSpPr txBox="1"/>
          <p:nvPr/>
        </p:nvSpPr>
        <p:spPr>
          <a:xfrm>
            <a:off x="4859972" y="3900144"/>
            <a:ext cx="1457325" cy="646331"/>
          </a:xfrm>
          <a:prstGeom prst="rect">
            <a:avLst/>
          </a:prstGeom>
          <a:noFill/>
        </p:spPr>
        <p:txBody>
          <a:bodyPr wrap="square">
            <a:spAutoFit/>
          </a:bodyPr>
          <a:lstStyle/>
          <a:p>
            <a:pPr algn="ctr"/>
            <a:r>
              <a:rPr lang="it-IT" b="1" dirty="0">
                <a:solidFill>
                  <a:srgbClr val="010202"/>
                </a:solidFill>
                <a:latin typeface="Montserrat-Regular"/>
              </a:rPr>
              <a:t>Sistema</a:t>
            </a:r>
          </a:p>
          <a:p>
            <a:pPr algn="ctr"/>
            <a:r>
              <a:rPr lang="it-IT" b="1" dirty="0">
                <a:solidFill>
                  <a:srgbClr val="010202"/>
                </a:solidFill>
                <a:latin typeface="Montserrat-Regular"/>
              </a:rPr>
              <a:t>TN-C</a:t>
            </a:r>
            <a:endParaRPr lang="it-IT" dirty="0"/>
          </a:p>
        </p:txBody>
      </p:sp>
      <p:sp>
        <p:nvSpPr>
          <p:cNvPr id="19" name="CasellaDiTesto 18">
            <a:extLst>
              <a:ext uri="{FF2B5EF4-FFF2-40B4-BE49-F238E27FC236}">
                <a16:creationId xmlns:a16="http://schemas.microsoft.com/office/drawing/2014/main" id="{5F61291E-E4D8-6D06-C503-CEDD4582CE05}"/>
              </a:ext>
            </a:extLst>
          </p:cNvPr>
          <p:cNvSpPr txBox="1"/>
          <p:nvPr/>
        </p:nvSpPr>
        <p:spPr>
          <a:xfrm>
            <a:off x="8214849" y="3900144"/>
            <a:ext cx="1228725" cy="646331"/>
          </a:xfrm>
          <a:prstGeom prst="rect">
            <a:avLst/>
          </a:prstGeom>
          <a:noFill/>
        </p:spPr>
        <p:txBody>
          <a:bodyPr wrap="square">
            <a:spAutoFit/>
          </a:bodyPr>
          <a:lstStyle/>
          <a:p>
            <a:pPr algn="ctr"/>
            <a:r>
              <a:rPr lang="it-IT" b="1" dirty="0">
                <a:solidFill>
                  <a:srgbClr val="010202"/>
                </a:solidFill>
                <a:latin typeface="Montserrat-Regular"/>
              </a:rPr>
              <a:t>Sistema</a:t>
            </a:r>
          </a:p>
          <a:p>
            <a:pPr algn="ctr"/>
            <a:r>
              <a:rPr lang="it-IT" b="1" dirty="0">
                <a:solidFill>
                  <a:srgbClr val="010202"/>
                </a:solidFill>
                <a:latin typeface="Montserrat-Regular"/>
              </a:rPr>
              <a:t>TN-C-S</a:t>
            </a:r>
            <a:endParaRPr lang="it-IT" dirty="0"/>
          </a:p>
        </p:txBody>
      </p:sp>
      <p:pic>
        <p:nvPicPr>
          <p:cNvPr id="21" name="Immagine 20">
            <a:extLst>
              <a:ext uri="{FF2B5EF4-FFF2-40B4-BE49-F238E27FC236}">
                <a16:creationId xmlns:a16="http://schemas.microsoft.com/office/drawing/2014/main" id="{E534A966-7D2B-70BA-7DA1-FE2CB7038CD1}"/>
              </a:ext>
            </a:extLst>
          </p:cNvPr>
          <p:cNvPicPr>
            <a:picLocks noChangeAspect="1"/>
          </p:cNvPicPr>
          <p:nvPr/>
        </p:nvPicPr>
        <p:blipFill>
          <a:blip r:embed="rId2"/>
          <a:stretch>
            <a:fillRect/>
          </a:stretch>
        </p:blipFill>
        <p:spPr>
          <a:xfrm>
            <a:off x="751857" y="2058812"/>
            <a:ext cx="2619741" cy="1629002"/>
          </a:xfrm>
          <a:prstGeom prst="rect">
            <a:avLst/>
          </a:prstGeom>
        </p:spPr>
      </p:pic>
      <p:pic>
        <p:nvPicPr>
          <p:cNvPr id="23" name="Immagine 22">
            <a:extLst>
              <a:ext uri="{FF2B5EF4-FFF2-40B4-BE49-F238E27FC236}">
                <a16:creationId xmlns:a16="http://schemas.microsoft.com/office/drawing/2014/main" id="{D7F2B692-146E-9FC7-1090-C0938EB751EF}"/>
              </a:ext>
            </a:extLst>
          </p:cNvPr>
          <p:cNvPicPr>
            <a:picLocks noChangeAspect="1"/>
          </p:cNvPicPr>
          <p:nvPr/>
        </p:nvPicPr>
        <p:blipFill>
          <a:blip r:embed="rId3"/>
          <a:stretch>
            <a:fillRect/>
          </a:stretch>
        </p:blipFill>
        <p:spPr>
          <a:xfrm>
            <a:off x="866574" y="4508177"/>
            <a:ext cx="2876951" cy="1467055"/>
          </a:xfrm>
          <a:prstGeom prst="rect">
            <a:avLst/>
          </a:prstGeom>
        </p:spPr>
      </p:pic>
      <p:pic>
        <p:nvPicPr>
          <p:cNvPr id="25" name="Immagine 24">
            <a:extLst>
              <a:ext uri="{FF2B5EF4-FFF2-40B4-BE49-F238E27FC236}">
                <a16:creationId xmlns:a16="http://schemas.microsoft.com/office/drawing/2014/main" id="{BD6D7931-18A2-9313-665D-2ED64754E9F9}"/>
              </a:ext>
            </a:extLst>
          </p:cNvPr>
          <p:cNvPicPr>
            <a:picLocks noChangeAspect="1"/>
          </p:cNvPicPr>
          <p:nvPr/>
        </p:nvPicPr>
        <p:blipFill>
          <a:blip r:embed="rId4"/>
          <a:stretch>
            <a:fillRect/>
          </a:stretch>
        </p:blipFill>
        <p:spPr>
          <a:xfrm>
            <a:off x="4145396" y="4508177"/>
            <a:ext cx="2886478" cy="1457528"/>
          </a:xfrm>
          <a:prstGeom prst="rect">
            <a:avLst/>
          </a:prstGeom>
        </p:spPr>
      </p:pic>
      <p:pic>
        <p:nvPicPr>
          <p:cNvPr id="27" name="Immagine 26">
            <a:extLst>
              <a:ext uri="{FF2B5EF4-FFF2-40B4-BE49-F238E27FC236}">
                <a16:creationId xmlns:a16="http://schemas.microsoft.com/office/drawing/2014/main" id="{92FC72EA-27CE-84A2-736F-1BEFC34142FA}"/>
              </a:ext>
            </a:extLst>
          </p:cNvPr>
          <p:cNvPicPr>
            <a:picLocks noChangeAspect="1"/>
          </p:cNvPicPr>
          <p:nvPr/>
        </p:nvPicPr>
        <p:blipFill>
          <a:blip r:embed="rId5"/>
          <a:stretch>
            <a:fillRect/>
          </a:stretch>
        </p:blipFill>
        <p:spPr>
          <a:xfrm>
            <a:off x="7514579" y="4446255"/>
            <a:ext cx="2629267" cy="1581371"/>
          </a:xfrm>
          <a:prstGeom prst="rect">
            <a:avLst/>
          </a:prstGeom>
        </p:spPr>
      </p:pic>
      <p:sp>
        <p:nvSpPr>
          <p:cNvPr id="29" name="CasellaDiTesto 28">
            <a:extLst>
              <a:ext uri="{FF2B5EF4-FFF2-40B4-BE49-F238E27FC236}">
                <a16:creationId xmlns:a16="http://schemas.microsoft.com/office/drawing/2014/main" id="{7FECFE00-AE11-B73A-72E6-18D951BA7296}"/>
              </a:ext>
            </a:extLst>
          </p:cNvPr>
          <p:cNvSpPr txBox="1"/>
          <p:nvPr/>
        </p:nvSpPr>
        <p:spPr>
          <a:xfrm>
            <a:off x="751857" y="6055116"/>
            <a:ext cx="11135343" cy="646331"/>
          </a:xfrm>
          <a:prstGeom prst="rect">
            <a:avLst/>
          </a:prstGeom>
          <a:noFill/>
        </p:spPr>
        <p:txBody>
          <a:bodyPr wrap="square">
            <a:spAutoFit/>
          </a:bodyPr>
          <a:lstStyle/>
          <a:p>
            <a:r>
              <a:rPr lang="it-IT" dirty="0">
                <a:solidFill>
                  <a:srgbClr val="010202"/>
                </a:solidFill>
                <a:latin typeface="Montserrat-Regular"/>
              </a:rPr>
              <a:t>Il sistema elettrico TN si divide in tre tipi a seconda che i conduttori di neutro e di protezione siano separati o meno.</a:t>
            </a:r>
          </a:p>
        </p:txBody>
      </p:sp>
    </p:spTree>
    <p:extLst>
      <p:ext uri="{BB962C8B-B14F-4D97-AF65-F5344CB8AC3E}">
        <p14:creationId xmlns:p14="http://schemas.microsoft.com/office/powerpoint/2010/main" val="2004644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ECC07942-E4E3-5ADB-4E5F-90CC408921D7}"/>
              </a:ext>
            </a:extLst>
          </p:cNvPr>
          <p:cNvSpPr txBox="1">
            <a:spLocks/>
          </p:cNvSpPr>
          <p:nvPr/>
        </p:nvSpPr>
        <p:spPr>
          <a:xfrm>
            <a:off x="859972" y="447675"/>
            <a:ext cx="8341178" cy="74408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4400" dirty="0">
                <a:latin typeface="Montserrat-Regular"/>
              </a:rPr>
              <a:t>Guasto nei sistemi di distribuzione TT</a:t>
            </a:r>
          </a:p>
        </p:txBody>
      </p:sp>
      <p:pic>
        <p:nvPicPr>
          <p:cNvPr id="3" name="Immagine 2">
            <a:extLst>
              <a:ext uri="{FF2B5EF4-FFF2-40B4-BE49-F238E27FC236}">
                <a16:creationId xmlns:a16="http://schemas.microsoft.com/office/drawing/2014/main" id="{15AD55ED-122C-AB21-31DC-59D90BFB9EFB}"/>
              </a:ext>
            </a:extLst>
          </p:cNvPr>
          <p:cNvPicPr>
            <a:picLocks noChangeAspect="1"/>
          </p:cNvPicPr>
          <p:nvPr/>
        </p:nvPicPr>
        <p:blipFill>
          <a:blip r:embed="rId2"/>
          <a:stretch>
            <a:fillRect/>
          </a:stretch>
        </p:blipFill>
        <p:spPr>
          <a:xfrm>
            <a:off x="859972" y="1666875"/>
            <a:ext cx="3989337" cy="3329942"/>
          </a:xfrm>
          <a:prstGeom prst="rect">
            <a:avLst/>
          </a:prstGeom>
        </p:spPr>
      </p:pic>
      <p:sp>
        <p:nvSpPr>
          <p:cNvPr id="13" name="CasellaDiTesto 12">
            <a:extLst>
              <a:ext uri="{FF2B5EF4-FFF2-40B4-BE49-F238E27FC236}">
                <a16:creationId xmlns:a16="http://schemas.microsoft.com/office/drawing/2014/main" id="{D5B3BE0C-8596-511C-8BF1-DC33E8609223}"/>
              </a:ext>
            </a:extLst>
          </p:cNvPr>
          <p:cNvSpPr txBox="1"/>
          <p:nvPr/>
        </p:nvSpPr>
        <p:spPr>
          <a:xfrm>
            <a:off x="5144860" y="1666875"/>
            <a:ext cx="6301467" cy="2862322"/>
          </a:xfrm>
          <a:prstGeom prst="rect">
            <a:avLst/>
          </a:prstGeom>
          <a:noFill/>
        </p:spPr>
        <p:txBody>
          <a:bodyPr wrap="square">
            <a:spAutoFit/>
          </a:bodyPr>
          <a:lstStyle/>
          <a:p>
            <a:pPr algn="just"/>
            <a:r>
              <a:rPr lang="it-IT" dirty="0">
                <a:solidFill>
                  <a:srgbClr val="010202"/>
                </a:solidFill>
                <a:latin typeface="Montserrat-Regular"/>
              </a:rPr>
              <a:t>In caso di un guasto verso terra si crea dunque un corrente di guasto che circola secondo il percorso indicato tornando al nodo di alimentazione attraverso il terreno.</a:t>
            </a:r>
          </a:p>
          <a:p>
            <a:pPr algn="just"/>
            <a:r>
              <a:rPr lang="it-IT" dirty="0">
                <a:solidFill>
                  <a:srgbClr val="010202"/>
                </a:solidFill>
                <a:latin typeface="Montserrat-Regular"/>
              </a:rPr>
              <a:t>Il valore di tale corrente di guasto è dato principalmente dalle resistenza di terra cioè dal valore della resistenza di terra delle masse dell’impianto (RE) sommato al valore della resistenza di terra del neutro (RB).</a:t>
            </a:r>
          </a:p>
          <a:p>
            <a:endParaRPr lang="it-IT" dirty="0"/>
          </a:p>
        </p:txBody>
      </p:sp>
      <p:sp>
        <p:nvSpPr>
          <p:cNvPr id="21" name="CasellaDiTesto 20">
            <a:extLst>
              <a:ext uri="{FF2B5EF4-FFF2-40B4-BE49-F238E27FC236}">
                <a16:creationId xmlns:a16="http://schemas.microsoft.com/office/drawing/2014/main" id="{33B144DC-BDFB-8F37-03D9-1C3BB55D1E64}"/>
              </a:ext>
            </a:extLst>
          </p:cNvPr>
          <p:cNvSpPr txBox="1"/>
          <p:nvPr/>
        </p:nvSpPr>
        <p:spPr>
          <a:xfrm>
            <a:off x="5144860" y="4379000"/>
            <a:ext cx="6301467" cy="2308324"/>
          </a:xfrm>
          <a:prstGeom prst="rect">
            <a:avLst/>
          </a:prstGeom>
          <a:noFill/>
        </p:spPr>
        <p:txBody>
          <a:bodyPr wrap="square">
            <a:spAutoFit/>
          </a:bodyPr>
          <a:lstStyle/>
          <a:p>
            <a:pPr algn="just"/>
            <a:r>
              <a:rPr lang="it-IT" dirty="0">
                <a:solidFill>
                  <a:srgbClr val="010202"/>
                </a:solidFill>
                <a:latin typeface="Montserrat-Regular"/>
              </a:rPr>
              <a:t>In caso di guasto è tollerabile (per il corpo umano) come massima tensione sulle masse un valore pari a 50 </a:t>
            </a:r>
            <a:r>
              <a:rPr lang="it-IT" dirty="0" err="1">
                <a:solidFill>
                  <a:srgbClr val="010202"/>
                </a:solidFill>
                <a:latin typeface="Montserrat-Regular"/>
              </a:rPr>
              <a:t>Vca</a:t>
            </a:r>
            <a:r>
              <a:rPr lang="it-IT" dirty="0">
                <a:solidFill>
                  <a:srgbClr val="010202"/>
                </a:solidFill>
                <a:latin typeface="Montserrat-Regular"/>
              </a:rPr>
              <a:t> (detta tensione di contatto limite). </a:t>
            </a:r>
          </a:p>
          <a:p>
            <a:pPr algn="just"/>
            <a:r>
              <a:rPr lang="it-IT" dirty="0">
                <a:solidFill>
                  <a:srgbClr val="010202"/>
                </a:solidFill>
                <a:latin typeface="Montserrat-Regular"/>
              </a:rPr>
              <a:t>Ne deriva che il differenziale a protezione dai contatti indiretti deve avere una caratteristica di intervento adeguata affinché la tensione sulle masse non superi i 50V (ritardo non superiore a 1 secondo).  </a:t>
            </a:r>
          </a:p>
          <a:p>
            <a:pPr algn="just"/>
            <a:r>
              <a:rPr lang="it-IT" dirty="0">
                <a:solidFill>
                  <a:srgbClr val="FF0000"/>
                </a:solidFill>
                <a:latin typeface="Montserrat-Regular"/>
              </a:rPr>
              <a:t>                                I∆n ≤ 50Vca / (Rᴇ + </a:t>
            </a:r>
            <a:r>
              <a:rPr lang="it-IT" dirty="0" err="1">
                <a:solidFill>
                  <a:srgbClr val="FF0000"/>
                </a:solidFill>
                <a:latin typeface="Montserrat-Regular"/>
              </a:rPr>
              <a:t>R</a:t>
            </a:r>
            <a:r>
              <a:rPr lang="it-IT" dirty="0" err="1">
                <a:solidFill>
                  <a:srgbClr val="FF0000"/>
                </a:solidFill>
                <a:latin typeface="Calibri" panose="020F0502020204030204" pitchFamily="34" charset="0"/>
                <a:ea typeface="Calibri" panose="020F0502020204030204" pitchFamily="34" charset="0"/>
                <a:cs typeface="Calibri" panose="020F0502020204030204" pitchFamily="34" charset="0"/>
              </a:rPr>
              <a:t>s</a:t>
            </a:r>
            <a:r>
              <a:rPr lang="it-IT"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it-IT" dirty="0">
                <a:solidFill>
                  <a:srgbClr val="FF0000"/>
                </a:solidFill>
                <a:latin typeface="Montserrat-Regular"/>
              </a:rPr>
              <a:t> </a:t>
            </a:r>
          </a:p>
        </p:txBody>
      </p:sp>
    </p:spTree>
    <p:extLst>
      <p:ext uri="{BB962C8B-B14F-4D97-AF65-F5344CB8AC3E}">
        <p14:creationId xmlns:p14="http://schemas.microsoft.com/office/powerpoint/2010/main" val="1753069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7B0AF-1416-B09D-E2E0-9A1BC277DEA5}"/>
            </a:ext>
          </a:extLst>
        </p:cNvPr>
        <p:cNvGrpSpPr/>
        <p:nvPr/>
      </p:nvGrpSpPr>
      <p:grpSpPr>
        <a:xfrm>
          <a:off x="0" y="0"/>
          <a:ext cx="0" cy="0"/>
          <a:chOff x="0" y="0"/>
          <a:chExt cx="0" cy="0"/>
        </a:xfrm>
      </p:grpSpPr>
      <p:sp>
        <p:nvSpPr>
          <p:cNvPr id="4" name="Titolo 1">
            <a:extLst>
              <a:ext uri="{FF2B5EF4-FFF2-40B4-BE49-F238E27FC236}">
                <a16:creationId xmlns:a16="http://schemas.microsoft.com/office/drawing/2014/main" id="{EB73BCEF-FEC6-EF57-A86C-409BB5FE90F8}"/>
              </a:ext>
            </a:extLst>
          </p:cNvPr>
          <p:cNvSpPr txBox="1">
            <a:spLocks/>
          </p:cNvSpPr>
          <p:nvPr/>
        </p:nvSpPr>
        <p:spPr>
          <a:xfrm>
            <a:off x="859972" y="447675"/>
            <a:ext cx="8341178" cy="74408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4400" dirty="0">
                <a:latin typeface="Montserrat-Regular"/>
              </a:rPr>
              <a:t>Guasto nei sistemi di distribuzione TN</a:t>
            </a:r>
          </a:p>
        </p:txBody>
      </p:sp>
      <p:sp>
        <p:nvSpPr>
          <p:cNvPr id="8" name="CasellaDiTesto 7">
            <a:extLst>
              <a:ext uri="{FF2B5EF4-FFF2-40B4-BE49-F238E27FC236}">
                <a16:creationId xmlns:a16="http://schemas.microsoft.com/office/drawing/2014/main" id="{4D4F6D88-0A96-7382-6F2C-BA95C6EF7657}"/>
              </a:ext>
            </a:extLst>
          </p:cNvPr>
          <p:cNvSpPr txBox="1"/>
          <p:nvPr/>
        </p:nvSpPr>
        <p:spPr>
          <a:xfrm>
            <a:off x="4962525" y="1681849"/>
            <a:ext cx="6096000" cy="1477328"/>
          </a:xfrm>
          <a:prstGeom prst="rect">
            <a:avLst/>
          </a:prstGeom>
          <a:noFill/>
        </p:spPr>
        <p:txBody>
          <a:bodyPr wrap="square">
            <a:spAutoFit/>
          </a:bodyPr>
          <a:lstStyle/>
          <a:p>
            <a:pPr algn="just"/>
            <a:r>
              <a:rPr lang="it-IT" dirty="0">
                <a:solidFill>
                  <a:srgbClr val="010202"/>
                </a:solidFill>
                <a:latin typeface="Montserrat-Regular"/>
              </a:rPr>
              <a:t>Nei sistemi TN, all’insorgere di un guasto nell’impianto si genera una corrente di guasto che circola su un circuito che si chiude sul nodo di alimentazione tramite gli elementi metallici che (a causa del guasto) sono andati in tensione.</a:t>
            </a:r>
            <a:endParaRPr lang="it-IT" dirty="0"/>
          </a:p>
        </p:txBody>
      </p:sp>
      <p:sp>
        <p:nvSpPr>
          <p:cNvPr id="15" name="CasellaDiTesto 14">
            <a:extLst>
              <a:ext uri="{FF2B5EF4-FFF2-40B4-BE49-F238E27FC236}">
                <a16:creationId xmlns:a16="http://schemas.microsoft.com/office/drawing/2014/main" id="{9CD2AC0A-70DE-525D-91D1-141E83C028E5}"/>
              </a:ext>
            </a:extLst>
          </p:cNvPr>
          <p:cNvSpPr txBox="1"/>
          <p:nvPr/>
        </p:nvSpPr>
        <p:spPr>
          <a:xfrm>
            <a:off x="5030561" y="3362236"/>
            <a:ext cx="6096000" cy="2031325"/>
          </a:xfrm>
          <a:prstGeom prst="rect">
            <a:avLst/>
          </a:prstGeom>
          <a:noFill/>
        </p:spPr>
        <p:txBody>
          <a:bodyPr wrap="square">
            <a:spAutoFit/>
          </a:bodyPr>
          <a:lstStyle/>
          <a:p>
            <a:pPr algn="just"/>
            <a:r>
              <a:rPr lang="it-IT" dirty="0">
                <a:solidFill>
                  <a:srgbClr val="010202"/>
                </a:solidFill>
                <a:latin typeface="Montserrat-Regular"/>
              </a:rPr>
              <a:t>Nei sistemi TN la disconnessione dell’alimentazione a seguito di un guasto e per assicurare una adeguata protezione dai contatti indiretti deve rispettare la seguente relazione:</a:t>
            </a:r>
          </a:p>
          <a:p>
            <a:pPr algn="just"/>
            <a:endParaRPr lang="it-IT" dirty="0">
              <a:solidFill>
                <a:srgbClr val="010202"/>
              </a:solidFill>
              <a:latin typeface="Montserrat-Regular"/>
            </a:endParaRPr>
          </a:p>
          <a:p>
            <a:pPr algn="just"/>
            <a:endParaRPr lang="it-IT" dirty="0">
              <a:solidFill>
                <a:srgbClr val="010202"/>
              </a:solidFill>
              <a:latin typeface="Montserrat-Regular"/>
            </a:endParaRPr>
          </a:p>
          <a:p>
            <a:r>
              <a:rPr lang="it-IT" dirty="0">
                <a:solidFill>
                  <a:srgbClr val="010202"/>
                </a:solidFill>
                <a:latin typeface="Montserrat-Regular"/>
              </a:rPr>
              <a:t>(ritardo non superiore a 5 secondi).</a:t>
            </a:r>
            <a:endParaRPr lang="it-IT" dirty="0"/>
          </a:p>
        </p:txBody>
      </p:sp>
      <p:sp>
        <p:nvSpPr>
          <p:cNvPr id="17" name="CasellaDiTesto 16">
            <a:extLst>
              <a:ext uri="{FF2B5EF4-FFF2-40B4-BE49-F238E27FC236}">
                <a16:creationId xmlns:a16="http://schemas.microsoft.com/office/drawing/2014/main" id="{3E5E7177-881B-E4EA-316D-82A768E681DA}"/>
              </a:ext>
            </a:extLst>
          </p:cNvPr>
          <p:cNvSpPr txBox="1"/>
          <p:nvPr/>
        </p:nvSpPr>
        <p:spPr>
          <a:xfrm>
            <a:off x="7477125" y="4524449"/>
            <a:ext cx="2162175" cy="369332"/>
          </a:xfrm>
          <a:prstGeom prst="rect">
            <a:avLst/>
          </a:prstGeom>
          <a:noFill/>
        </p:spPr>
        <p:txBody>
          <a:bodyPr wrap="square">
            <a:spAutoFit/>
          </a:bodyPr>
          <a:lstStyle/>
          <a:p>
            <a:r>
              <a:rPr lang="it-IT" dirty="0">
                <a:solidFill>
                  <a:srgbClr val="FF0000"/>
                </a:solidFill>
                <a:latin typeface="Montserrat-Regular"/>
              </a:rPr>
              <a:t> I∆n ≤ U / Z </a:t>
            </a:r>
            <a:endParaRPr lang="it-IT" dirty="0">
              <a:solidFill>
                <a:srgbClr val="FF0000"/>
              </a:solidFill>
            </a:endParaRPr>
          </a:p>
        </p:txBody>
      </p:sp>
      <p:sp>
        <p:nvSpPr>
          <p:cNvPr id="22" name="CasellaDiTesto 21">
            <a:extLst>
              <a:ext uri="{FF2B5EF4-FFF2-40B4-BE49-F238E27FC236}">
                <a16:creationId xmlns:a16="http://schemas.microsoft.com/office/drawing/2014/main" id="{06BDA03E-3C5E-2D71-1333-5CBAF1F8003A}"/>
              </a:ext>
            </a:extLst>
          </p:cNvPr>
          <p:cNvSpPr txBox="1"/>
          <p:nvPr/>
        </p:nvSpPr>
        <p:spPr>
          <a:xfrm>
            <a:off x="1285875" y="5383870"/>
            <a:ext cx="10055678" cy="1128514"/>
          </a:xfrm>
          <a:prstGeom prst="rect">
            <a:avLst/>
          </a:prstGeom>
          <a:noFill/>
        </p:spPr>
        <p:txBody>
          <a:bodyPr wrap="square">
            <a:spAutoFit/>
          </a:bodyPr>
          <a:lstStyle/>
          <a:p>
            <a:pPr algn="l">
              <a:spcAft>
                <a:spcPts val="750"/>
              </a:spcAft>
              <a:buNone/>
            </a:pPr>
            <a:r>
              <a:rPr lang="it-IT" dirty="0">
                <a:solidFill>
                  <a:srgbClr val="010202"/>
                </a:solidFill>
                <a:latin typeface="Montserrat-Regular"/>
              </a:rPr>
              <a:t>Z = impedenza dell’anello di guasto</a:t>
            </a:r>
          </a:p>
          <a:p>
            <a:pPr algn="l">
              <a:spcAft>
                <a:spcPts val="750"/>
              </a:spcAft>
              <a:buNone/>
            </a:pPr>
            <a:r>
              <a:rPr lang="it-IT" dirty="0">
                <a:solidFill>
                  <a:srgbClr val="010202"/>
                </a:solidFill>
                <a:latin typeface="Montserrat-Regular"/>
              </a:rPr>
              <a:t>I∆n = corrente che provoca l’interruzione automatica del dispositivo di protezione</a:t>
            </a:r>
          </a:p>
          <a:p>
            <a:pPr algn="l">
              <a:spcAft>
                <a:spcPts val="750"/>
              </a:spcAft>
            </a:pPr>
            <a:r>
              <a:rPr lang="it-IT" dirty="0">
                <a:solidFill>
                  <a:srgbClr val="010202"/>
                </a:solidFill>
                <a:latin typeface="Montserrat-Regular"/>
              </a:rPr>
              <a:t>U = tensione nominale verso terra;</a:t>
            </a:r>
          </a:p>
        </p:txBody>
      </p:sp>
      <p:pic>
        <p:nvPicPr>
          <p:cNvPr id="3" name="Immagine 2">
            <a:extLst>
              <a:ext uri="{FF2B5EF4-FFF2-40B4-BE49-F238E27FC236}">
                <a16:creationId xmlns:a16="http://schemas.microsoft.com/office/drawing/2014/main" id="{84898A58-B791-6EBA-D5C8-354B0083CA7A}"/>
              </a:ext>
            </a:extLst>
          </p:cNvPr>
          <p:cNvPicPr>
            <a:picLocks noChangeAspect="1"/>
          </p:cNvPicPr>
          <p:nvPr/>
        </p:nvPicPr>
        <p:blipFill>
          <a:blip r:embed="rId2"/>
          <a:stretch>
            <a:fillRect/>
          </a:stretch>
        </p:blipFill>
        <p:spPr>
          <a:xfrm>
            <a:off x="837646" y="1615899"/>
            <a:ext cx="3972479" cy="3258005"/>
          </a:xfrm>
          <a:prstGeom prst="rect">
            <a:avLst/>
          </a:prstGeom>
        </p:spPr>
      </p:pic>
    </p:spTree>
    <p:extLst>
      <p:ext uri="{BB962C8B-B14F-4D97-AF65-F5344CB8AC3E}">
        <p14:creationId xmlns:p14="http://schemas.microsoft.com/office/powerpoint/2010/main" val="2364487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a:extLst>
              <a:ext uri="{FF2B5EF4-FFF2-40B4-BE49-F238E27FC236}">
                <a16:creationId xmlns:a16="http://schemas.microsoft.com/office/drawing/2014/main" id="{3E9D6801-F10E-2C0A-C6D4-DDFEEEBD536B}"/>
              </a:ext>
            </a:extLst>
          </p:cNvPr>
          <p:cNvSpPr>
            <a:spLocks noGrp="1"/>
          </p:cNvSpPr>
          <p:nvPr>
            <p:ph type="subTitle" idx="1"/>
          </p:nvPr>
        </p:nvSpPr>
        <p:spPr>
          <a:xfrm>
            <a:off x="790575" y="1466850"/>
            <a:ext cx="10363200" cy="5238750"/>
          </a:xfrm>
        </p:spPr>
        <p:txBody>
          <a:bodyPr>
            <a:normAutofit/>
          </a:bodyPr>
          <a:lstStyle/>
          <a:p>
            <a:pPr algn="just">
              <a:spcBef>
                <a:spcPts val="0"/>
              </a:spcBef>
            </a:pPr>
            <a:r>
              <a:rPr lang="it-IT" sz="1800" dirty="0">
                <a:solidFill>
                  <a:srgbClr val="010202"/>
                </a:solidFill>
                <a:latin typeface="Montserrat-Regular"/>
              </a:rPr>
              <a:t>Nei sistemi di distribuzione TN, la protezione differenziale </a:t>
            </a:r>
            <a:r>
              <a:rPr lang="it-IT" sz="1800" u="sng" dirty="0">
                <a:solidFill>
                  <a:srgbClr val="010202"/>
                </a:solidFill>
                <a:latin typeface="Montserrat-Regular"/>
              </a:rPr>
              <a:t>non è strettamente necessaria </a:t>
            </a:r>
            <a:r>
              <a:rPr lang="it-IT" sz="1800" dirty="0">
                <a:solidFill>
                  <a:srgbClr val="010202"/>
                </a:solidFill>
                <a:latin typeface="Montserrat-Regular"/>
              </a:rPr>
              <a:t>per la protezione contro i guasti a terra, ma può essere comunque utile in determinate situazioni.</a:t>
            </a:r>
          </a:p>
          <a:p>
            <a:pPr algn="just">
              <a:spcBef>
                <a:spcPts val="0"/>
              </a:spcBef>
            </a:pPr>
            <a:r>
              <a:rPr lang="it-IT" sz="1800" dirty="0">
                <a:solidFill>
                  <a:srgbClr val="010202"/>
                </a:solidFill>
                <a:latin typeface="Montserrat-Regular"/>
              </a:rPr>
              <a:t>Nel sistema TN, il neutro è collegato direttamente a terra e i dispositivi di protezione rilevano i guasti attraverso un aumento della corrente di cortocircuito. </a:t>
            </a:r>
          </a:p>
          <a:p>
            <a:pPr algn="just">
              <a:spcBef>
                <a:spcPts val="0"/>
              </a:spcBef>
            </a:pPr>
            <a:endParaRPr lang="it-IT" sz="1800" dirty="0">
              <a:solidFill>
                <a:srgbClr val="010202"/>
              </a:solidFill>
              <a:latin typeface="Montserrat-Regular"/>
            </a:endParaRPr>
          </a:p>
          <a:p>
            <a:pPr algn="just">
              <a:spcBef>
                <a:spcPts val="0"/>
              </a:spcBef>
            </a:pPr>
            <a:r>
              <a:rPr lang="it-IT" sz="1800" dirty="0">
                <a:solidFill>
                  <a:srgbClr val="010202"/>
                </a:solidFill>
                <a:latin typeface="Montserrat-Regular"/>
              </a:rPr>
              <a:t>Tuttavia, in alcuni casi, la protezione differenziale può essere impiegata per:</a:t>
            </a:r>
          </a:p>
          <a:p>
            <a:pPr algn="just">
              <a:spcBef>
                <a:spcPts val="0"/>
              </a:spcBef>
            </a:pPr>
            <a:r>
              <a:rPr lang="it-IT" sz="1800" b="1" dirty="0">
                <a:solidFill>
                  <a:srgbClr val="010202"/>
                </a:solidFill>
                <a:latin typeface="Montserrat-Regular"/>
              </a:rPr>
              <a:t>Migliorare la sicurezza delle persone</a:t>
            </a:r>
            <a:r>
              <a:rPr lang="it-IT" sz="1800" dirty="0">
                <a:solidFill>
                  <a:srgbClr val="010202"/>
                </a:solidFill>
                <a:latin typeface="Montserrat-Regular"/>
              </a:rPr>
              <a:t>, soprattutto in ambienti con elevato rischio elettrico.</a:t>
            </a:r>
          </a:p>
          <a:p>
            <a:pPr algn="just">
              <a:spcBef>
                <a:spcPts val="0"/>
              </a:spcBef>
            </a:pPr>
            <a:r>
              <a:rPr lang="it-IT" sz="1800" b="1" dirty="0">
                <a:solidFill>
                  <a:srgbClr val="010202"/>
                </a:solidFill>
                <a:latin typeface="Montserrat-Regular"/>
              </a:rPr>
              <a:t>Proteggere circuiti sensibili</a:t>
            </a:r>
            <a:r>
              <a:rPr lang="it-IT" sz="1800" dirty="0">
                <a:solidFill>
                  <a:srgbClr val="010202"/>
                </a:solidFill>
                <a:latin typeface="Montserrat-Regular"/>
              </a:rPr>
              <a:t>, dove un guasto con bassa corrente di dispersione potrebbe non essere rilevato immediatamente dai dispositivi di protezione convenzionali.</a:t>
            </a:r>
          </a:p>
          <a:p>
            <a:pPr algn="just">
              <a:spcBef>
                <a:spcPts val="0"/>
              </a:spcBef>
            </a:pPr>
            <a:r>
              <a:rPr lang="it-IT" sz="1800" b="1" dirty="0">
                <a:solidFill>
                  <a:srgbClr val="010202"/>
                </a:solidFill>
                <a:latin typeface="Montserrat-Regular"/>
              </a:rPr>
              <a:t>Garantire conformità a specifiche normative</a:t>
            </a:r>
            <a:r>
              <a:rPr lang="it-IT" sz="1800" dirty="0">
                <a:solidFill>
                  <a:srgbClr val="010202"/>
                </a:solidFill>
                <a:latin typeface="Montserrat-Regular"/>
              </a:rPr>
              <a:t>, che possono prevedere l'uso di differenziali in alcuni impianti.</a:t>
            </a:r>
          </a:p>
          <a:p>
            <a:pPr algn="just">
              <a:spcBef>
                <a:spcPts val="0"/>
              </a:spcBef>
            </a:pPr>
            <a:endParaRPr lang="it-IT" sz="1800" dirty="0">
              <a:solidFill>
                <a:srgbClr val="010202"/>
              </a:solidFill>
              <a:latin typeface="Montserrat-Regular"/>
            </a:endParaRPr>
          </a:p>
          <a:p>
            <a:pPr algn="just">
              <a:spcBef>
                <a:spcPts val="0"/>
              </a:spcBef>
            </a:pPr>
            <a:r>
              <a:rPr lang="it-IT" sz="1800" dirty="0">
                <a:solidFill>
                  <a:srgbClr val="010202"/>
                </a:solidFill>
                <a:latin typeface="Montserrat-Regular"/>
              </a:rPr>
              <a:t>Secondo la CEI 64-8:</a:t>
            </a:r>
          </a:p>
          <a:p>
            <a:pPr algn="just">
              <a:spcBef>
                <a:spcPts val="0"/>
              </a:spcBef>
            </a:pPr>
            <a:r>
              <a:rPr lang="it-IT" sz="1800" dirty="0">
                <a:solidFill>
                  <a:srgbClr val="010202"/>
                </a:solidFill>
                <a:latin typeface="Montserrat-Regular"/>
              </a:rPr>
              <a:t>Nei sistemi </a:t>
            </a:r>
            <a:r>
              <a:rPr lang="it-IT" sz="1800" u="sng" dirty="0">
                <a:solidFill>
                  <a:srgbClr val="010202"/>
                </a:solidFill>
                <a:latin typeface="Montserrat-Regular"/>
              </a:rPr>
              <a:t>TN-S</a:t>
            </a:r>
            <a:r>
              <a:rPr lang="it-IT" sz="1800" dirty="0">
                <a:solidFill>
                  <a:srgbClr val="010202"/>
                </a:solidFill>
                <a:latin typeface="Montserrat-Regular"/>
              </a:rPr>
              <a:t>, l'uso del differenziale non è obbligatorio, ma è consigliato.</a:t>
            </a:r>
          </a:p>
          <a:p>
            <a:pPr algn="just">
              <a:spcBef>
                <a:spcPts val="0"/>
              </a:spcBef>
            </a:pPr>
            <a:r>
              <a:rPr lang="it-IT" sz="1800" dirty="0">
                <a:solidFill>
                  <a:srgbClr val="010202"/>
                </a:solidFill>
                <a:latin typeface="Montserrat-Regular"/>
              </a:rPr>
              <a:t>Nei sistemi </a:t>
            </a:r>
            <a:r>
              <a:rPr lang="it-IT" sz="1800" u="sng" dirty="0">
                <a:solidFill>
                  <a:srgbClr val="010202"/>
                </a:solidFill>
                <a:latin typeface="Montserrat-Regular"/>
              </a:rPr>
              <a:t>TN-C-S</a:t>
            </a:r>
            <a:r>
              <a:rPr lang="it-IT" sz="1800" dirty="0">
                <a:solidFill>
                  <a:srgbClr val="010202"/>
                </a:solidFill>
                <a:latin typeface="Montserrat-Regular"/>
              </a:rPr>
              <a:t>, se si utilizzano differenziali, il conduttore PEN non deve essere usato a valle di essi.</a:t>
            </a:r>
          </a:p>
          <a:p>
            <a:pPr algn="just">
              <a:spcBef>
                <a:spcPts val="0"/>
              </a:spcBef>
            </a:pPr>
            <a:r>
              <a:rPr lang="it-IT" sz="1800" dirty="0">
                <a:solidFill>
                  <a:srgbClr val="010202"/>
                </a:solidFill>
                <a:latin typeface="Montserrat-Regular"/>
              </a:rPr>
              <a:t>Nei sistemi </a:t>
            </a:r>
            <a:r>
              <a:rPr lang="it-IT" sz="1800" u="sng" dirty="0">
                <a:solidFill>
                  <a:srgbClr val="010202"/>
                </a:solidFill>
                <a:latin typeface="Montserrat-Regular"/>
              </a:rPr>
              <a:t>TN-C</a:t>
            </a:r>
            <a:r>
              <a:rPr lang="it-IT" sz="1800" dirty="0">
                <a:solidFill>
                  <a:srgbClr val="010202"/>
                </a:solidFill>
                <a:latin typeface="Montserrat-Regular"/>
              </a:rPr>
              <a:t>, l'uso del differenziale è vietato.</a:t>
            </a:r>
          </a:p>
          <a:p>
            <a:endParaRPr lang="it-IT" dirty="0"/>
          </a:p>
          <a:p>
            <a:endParaRPr lang="it-IT" dirty="0"/>
          </a:p>
        </p:txBody>
      </p:sp>
      <p:sp>
        <p:nvSpPr>
          <p:cNvPr id="4" name="CasellaDiTesto 3">
            <a:extLst>
              <a:ext uri="{FF2B5EF4-FFF2-40B4-BE49-F238E27FC236}">
                <a16:creationId xmlns:a16="http://schemas.microsoft.com/office/drawing/2014/main" id="{F45C8D28-A9F2-1C1B-79F9-D65703525B07}"/>
              </a:ext>
            </a:extLst>
          </p:cNvPr>
          <p:cNvSpPr txBox="1"/>
          <p:nvPr/>
        </p:nvSpPr>
        <p:spPr>
          <a:xfrm>
            <a:off x="790575" y="561975"/>
            <a:ext cx="9315449" cy="615553"/>
          </a:xfrm>
          <a:prstGeom prst="rect">
            <a:avLst/>
          </a:prstGeom>
          <a:noFill/>
        </p:spPr>
        <p:txBody>
          <a:bodyPr wrap="square">
            <a:spAutoFit/>
          </a:bodyPr>
          <a:lstStyle/>
          <a:p>
            <a:pPr algn="l"/>
            <a:r>
              <a:rPr lang="it-IT" sz="3400" dirty="0">
                <a:latin typeface="Montserrat-Regular"/>
              </a:rPr>
              <a:t>Guasto nei sistemi di distribuzione TN</a:t>
            </a:r>
          </a:p>
        </p:txBody>
      </p:sp>
    </p:spTree>
    <p:extLst>
      <p:ext uri="{BB962C8B-B14F-4D97-AF65-F5344CB8AC3E}">
        <p14:creationId xmlns:p14="http://schemas.microsoft.com/office/powerpoint/2010/main" val="516495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09080-D1AC-BE8A-F36A-DC67B61E8A16}"/>
            </a:ext>
          </a:extLst>
        </p:cNvPr>
        <p:cNvGrpSpPr/>
        <p:nvPr/>
      </p:nvGrpSpPr>
      <p:grpSpPr>
        <a:xfrm>
          <a:off x="0" y="0"/>
          <a:ext cx="0" cy="0"/>
          <a:chOff x="0" y="0"/>
          <a:chExt cx="0" cy="0"/>
        </a:xfrm>
      </p:grpSpPr>
      <p:sp>
        <p:nvSpPr>
          <p:cNvPr id="2" name="Sottotitolo 1">
            <a:extLst>
              <a:ext uri="{FF2B5EF4-FFF2-40B4-BE49-F238E27FC236}">
                <a16:creationId xmlns:a16="http://schemas.microsoft.com/office/drawing/2014/main" id="{18F3782E-5D64-DA1B-9F3F-71DF6F127F49}"/>
              </a:ext>
            </a:extLst>
          </p:cNvPr>
          <p:cNvSpPr>
            <a:spLocks noGrp="1"/>
          </p:cNvSpPr>
          <p:nvPr>
            <p:ph type="subTitle" idx="1"/>
          </p:nvPr>
        </p:nvSpPr>
        <p:spPr>
          <a:xfrm>
            <a:off x="838199" y="1524000"/>
            <a:ext cx="10410825" cy="4162425"/>
          </a:xfrm>
        </p:spPr>
        <p:txBody>
          <a:bodyPr>
            <a:normAutofit/>
          </a:bodyPr>
          <a:lstStyle/>
          <a:p>
            <a:pPr algn="just"/>
            <a:r>
              <a:rPr lang="it-IT" sz="1900" dirty="0">
                <a:solidFill>
                  <a:srgbClr val="010202"/>
                </a:solidFill>
                <a:latin typeface="Montserrat-Regular"/>
              </a:rPr>
              <a:t>Il coordinamento e la selettività sono principi fondamentali nella protezione degli impianti elettrici di distribuzione.</a:t>
            </a:r>
          </a:p>
          <a:p>
            <a:pPr algn="just"/>
            <a:endParaRPr lang="it-IT" sz="1900" dirty="0">
              <a:solidFill>
                <a:srgbClr val="010202"/>
              </a:solidFill>
              <a:latin typeface="Montserrat-Regular"/>
            </a:endParaRPr>
          </a:p>
          <a:p>
            <a:pPr algn="just"/>
            <a:r>
              <a:rPr lang="it-IT" sz="1900" b="1" dirty="0">
                <a:solidFill>
                  <a:srgbClr val="010202"/>
                </a:solidFill>
                <a:latin typeface="Montserrat-Regular"/>
              </a:rPr>
              <a:t>Coordinamento:</a:t>
            </a:r>
          </a:p>
          <a:p>
            <a:pPr algn="just"/>
            <a:r>
              <a:rPr lang="it-IT" sz="1900" dirty="0">
                <a:solidFill>
                  <a:srgbClr val="010202"/>
                </a:solidFill>
                <a:latin typeface="Montserrat-Regular"/>
              </a:rPr>
              <a:t>Il coordinamento delle protezioni si riferisce alla corretta configurazione degli interruttori e dispositivi di protezione per assicurare un intervento rapido ed efficace in caso di guasto, evitando disservizi inutili. </a:t>
            </a:r>
          </a:p>
          <a:p>
            <a:pPr algn="just"/>
            <a:r>
              <a:rPr lang="it-IT" sz="1900" dirty="0">
                <a:solidFill>
                  <a:srgbClr val="010202"/>
                </a:solidFill>
                <a:latin typeface="Montserrat-Regular"/>
              </a:rPr>
              <a:t>Questo significa:</a:t>
            </a:r>
          </a:p>
          <a:p>
            <a:pPr algn="just"/>
            <a:r>
              <a:rPr lang="it-IT" sz="1900" dirty="0">
                <a:solidFill>
                  <a:srgbClr val="010202"/>
                </a:solidFill>
                <a:latin typeface="Montserrat-Regular"/>
              </a:rPr>
              <a:t>Coordinare le soglie di intervento (</a:t>
            </a:r>
            <a:r>
              <a:rPr lang="it-IT" sz="2000" dirty="0">
                <a:solidFill>
                  <a:srgbClr val="010202"/>
                </a:solidFill>
                <a:latin typeface="Montserrat-Regular"/>
              </a:rPr>
              <a:t>I∆n) </a:t>
            </a:r>
            <a:r>
              <a:rPr lang="it-IT" sz="1900" dirty="0">
                <a:solidFill>
                  <a:srgbClr val="010202"/>
                </a:solidFill>
                <a:latin typeface="Montserrat-Regular"/>
              </a:rPr>
              <a:t>tra dispositivi per garantire che solo il dispositivo più vicino al guasto agisca.</a:t>
            </a:r>
          </a:p>
          <a:p>
            <a:pPr algn="just"/>
            <a:r>
              <a:rPr lang="it-IT" sz="1900" dirty="0">
                <a:solidFill>
                  <a:srgbClr val="010202"/>
                </a:solidFill>
                <a:latin typeface="Montserrat-Regular"/>
              </a:rPr>
              <a:t>Considerare i tempi di intervento (</a:t>
            </a:r>
            <a:r>
              <a:rPr lang="it-IT" sz="1800" dirty="0">
                <a:solidFill>
                  <a:srgbClr val="010202"/>
                </a:solidFill>
                <a:latin typeface="Montserrat-Regular"/>
              </a:rPr>
              <a:t>∆t)</a:t>
            </a:r>
            <a:r>
              <a:rPr lang="it-IT" sz="1900" dirty="0">
                <a:solidFill>
                  <a:srgbClr val="010202"/>
                </a:solidFill>
                <a:latin typeface="Montserrat-Regular"/>
              </a:rPr>
              <a:t>, per evitare che dispositivi a monte scattino prima di quelli a valle.</a:t>
            </a:r>
          </a:p>
          <a:p>
            <a:endParaRPr lang="it-IT" dirty="0"/>
          </a:p>
        </p:txBody>
      </p:sp>
      <p:sp>
        <p:nvSpPr>
          <p:cNvPr id="4" name="CasellaDiTesto 3">
            <a:extLst>
              <a:ext uri="{FF2B5EF4-FFF2-40B4-BE49-F238E27FC236}">
                <a16:creationId xmlns:a16="http://schemas.microsoft.com/office/drawing/2014/main" id="{7ACC0352-D518-15A5-3A41-CE0C3101729C}"/>
              </a:ext>
            </a:extLst>
          </p:cNvPr>
          <p:cNvSpPr txBox="1"/>
          <p:nvPr/>
        </p:nvSpPr>
        <p:spPr>
          <a:xfrm>
            <a:off x="838199" y="558284"/>
            <a:ext cx="7800976" cy="646331"/>
          </a:xfrm>
          <a:prstGeom prst="rect">
            <a:avLst/>
          </a:prstGeom>
          <a:noFill/>
        </p:spPr>
        <p:txBody>
          <a:bodyPr wrap="square">
            <a:spAutoFit/>
          </a:bodyPr>
          <a:lstStyle/>
          <a:p>
            <a:r>
              <a:rPr lang="it-IT" sz="3600" dirty="0">
                <a:solidFill>
                  <a:srgbClr val="010202"/>
                </a:solidFill>
                <a:latin typeface="Montserrat-Regular"/>
              </a:rPr>
              <a:t>Coordinamento </a:t>
            </a:r>
          </a:p>
        </p:txBody>
      </p:sp>
    </p:spTree>
    <p:extLst>
      <p:ext uri="{BB962C8B-B14F-4D97-AF65-F5344CB8AC3E}">
        <p14:creationId xmlns:p14="http://schemas.microsoft.com/office/powerpoint/2010/main" val="3796230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a:extLst>
              <a:ext uri="{FF2B5EF4-FFF2-40B4-BE49-F238E27FC236}">
                <a16:creationId xmlns:a16="http://schemas.microsoft.com/office/drawing/2014/main" id="{D84CC842-9F98-291D-175E-8730997C5F0B}"/>
              </a:ext>
            </a:extLst>
          </p:cNvPr>
          <p:cNvSpPr>
            <a:spLocks noGrp="1"/>
          </p:cNvSpPr>
          <p:nvPr>
            <p:ph type="subTitle" idx="1"/>
          </p:nvPr>
        </p:nvSpPr>
        <p:spPr>
          <a:xfrm>
            <a:off x="838199" y="1524001"/>
            <a:ext cx="10525126" cy="1009650"/>
          </a:xfrm>
        </p:spPr>
        <p:txBody>
          <a:bodyPr>
            <a:normAutofit/>
          </a:bodyPr>
          <a:lstStyle/>
          <a:p>
            <a:pPr algn="just"/>
            <a:r>
              <a:rPr lang="it-IT" sz="1900" b="1" dirty="0">
                <a:solidFill>
                  <a:srgbClr val="010202"/>
                </a:solidFill>
                <a:latin typeface="Montserrat-Regular"/>
              </a:rPr>
              <a:t>Selettività:</a:t>
            </a:r>
          </a:p>
          <a:p>
            <a:pPr algn="just"/>
            <a:r>
              <a:rPr lang="it-IT" sz="1900" dirty="0">
                <a:solidFill>
                  <a:srgbClr val="010202"/>
                </a:solidFill>
                <a:latin typeface="Montserrat-Regular"/>
              </a:rPr>
              <a:t>La selettività è la capacità dell’impianto di limitare l’interruzione della fornitura solo alla parte guasta, senza coinvolgere inutilmente l’intero sistema. </a:t>
            </a:r>
          </a:p>
          <a:p>
            <a:pPr algn="just"/>
            <a:endParaRPr lang="it-IT" sz="1900" dirty="0">
              <a:solidFill>
                <a:srgbClr val="010202"/>
              </a:solidFill>
              <a:latin typeface="Montserrat-Regular"/>
            </a:endParaRPr>
          </a:p>
          <a:p>
            <a:pPr algn="just"/>
            <a:endParaRPr lang="it-IT" sz="1900" dirty="0">
              <a:solidFill>
                <a:srgbClr val="010202"/>
              </a:solidFill>
              <a:latin typeface="Montserrat-Regular"/>
            </a:endParaRPr>
          </a:p>
          <a:p>
            <a:pPr algn="just"/>
            <a:endParaRPr lang="it-IT" sz="1900" dirty="0">
              <a:solidFill>
                <a:srgbClr val="010202"/>
              </a:solidFill>
              <a:latin typeface="Montserrat-Regular"/>
            </a:endParaRPr>
          </a:p>
          <a:p>
            <a:pPr algn="just"/>
            <a:endParaRPr lang="it-IT" sz="1900" dirty="0">
              <a:solidFill>
                <a:srgbClr val="010202"/>
              </a:solidFill>
              <a:latin typeface="Montserrat-Regular"/>
            </a:endParaRPr>
          </a:p>
          <a:p>
            <a:endParaRPr lang="it-IT" dirty="0"/>
          </a:p>
        </p:txBody>
      </p:sp>
      <p:sp>
        <p:nvSpPr>
          <p:cNvPr id="4" name="CasellaDiTesto 3">
            <a:extLst>
              <a:ext uri="{FF2B5EF4-FFF2-40B4-BE49-F238E27FC236}">
                <a16:creationId xmlns:a16="http://schemas.microsoft.com/office/drawing/2014/main" id="{F8344185-7E3B-A168-51DF-6E17DD414D4F}"/>
              </a:ext>
            </a:extLst>
          </p:cNvPr>
          <p:cNvSpPr txBox="1"/>
          <p:nvPr/>
        </p:nvSpPr>
        <p:spPr>
          <a:xfrm>
            <a:off x="771524" y="653534"/>
            <a:ext cx="7800976" cy="646331"/>
          </a:xfrm>
          <a:prstGeom prst="rect">
            <a:avLst/>
          </a:prstGeom>
          <a:noFill/>
        </p:spPr>
        <p:txBody>
          <a:bodyPr wrap="square">
            <a:spAutoFit/>
          </a:bodyPr>
          <a:lstStyle/>
          <a:p>
            <a:r>
              <a:rPr lang="it-IT" sz="3600" dirty="0">
                <a:solidFill>
                  <a:srgbClr val="010202"/>
                </a:solidFill>
                <a:latin typeface="Montserrat-Regular"/>
              </a:rPr>
              <a:t>Selettività </a:t>
            </a:r>
          </a:p>
        </p:txBody>
      </p:sp>
      <p:pic>
        <p:nvPicPr>
          <p:cNvPr id="6" name="Immagine 5">
            <a:extLst>
              <a:ext uri="{FF2B5EF4-FFF2-40B4-BE49-F238E27FC236}">
                <a16:creationId xmlns:a16="http://schemas.microsoft.com/office/drawing/2014/main" id="{DCCDF7D3-B2B6-8678-EA59-42A853A4D4A3}"/>
              </a:ext>
            </a:extLst>
          </p:cNvPr>
          <p:cNvPicPr>
            <a:picLocks noChangeAspect="1"/>
          </p:cNvPicPr>
          <p:nvPr/>
        </p:nvPicPr>
        <p:blipFill>
          <a:blip r:embed="rId2"/>
          <a:stretch>
            <a:fillRect/>
          </a:stretch>
        </p:blipFill>
        <p:spPr>
          <a:xfrm>
            <a:off x="1855563" y="3196798"/>
            <a:ext cx="1752601" cy="1604576"/>
          </a:xfrm>
          <a:prstGeom prst="rect">
            <a:avLst/>
          </a:prstGeom>
        </p:spPr>
      </p:pic>
      <p:sp>
        <p:nvSpPr>
          <p:cNvPr id="8" name="CasellaDiTesto 7">
            <a:extLst>
              <a:ext uri="{FF2B5EF4-FFF2-40B4-BE49-F238E27FC236}">
                <a16:creationId xmlns:a16="http://schemas.microsoft.com/office/drawing/2014/main" id="{C12CDE77-888B-3A1F-C4BD-7D08CE9BAE7F}"/>
              </a:ext>
            </a:extLst>
          </p:cNvPr>
          <p:cNvSpPr txBox="1"/>
          <p:nvPr/>
        </p:nvSpPr>
        <p:spPr>
          <a:xfrm>
            <a:off x="676275" y="5977235"/>
            <a:ext cx="10048875" cy="646331"/>
          </a:xfrm>
          <a:prstGeom prst="rect">
            <a:avLst/>
          </a:prstGeom>
          <a:noFill/>
        </p:spPr>
        <p:txBody>
          <a:bodyPr wrap="square">
            <a:spAutoFit/>
          </a:bodyPr>
          <a:lstStyle/>
          <a:p>
            <a:pPr algn="just"/>
            <a:r>
              <a:rPr lang="it-IT" sz="1800" dirty="0">
                <a:solidFill>
                  <a:srgbClr val="010202"/>
                </a:solidFill>
                <a:latin typeface="Montserrat-Regular"/>
              </a:rPr>
              <a:t>Un buon coordinamento e una selettività efficace garantiscono un impianto sicuro, affidabile e con ridotti disservizi. </a:t>
            </a:r>
          </a:p>
        </p:txBody>
      </p:sp>
      <p:sp>
        <p:nvSpPr>
          <p:cNvPr id="10" name="CasellaDiTesto 9">
            <a:extLst>
              <a:ext uri="{FF2B5EF4-FFF2-40B4-BE49-F238E27FC236}">
                <a16:creationId xmlns:a16="http://schemas.microsoft.com/office/drawing/2014/main" id="{E885BD21-D0F9-73F0-F979-436CE0754D1C}"/>
              </a:ext>
            </a:extLst>
          </p:cNvPr>
          <p:cNvSpPr txBox="1"/>
          <p:nvPr/>
        </p:nvSpPr>
        <p:spPr>
          <a:xfrm>
            <a:off x="1285874" y="2806960"/>
            <a:ext cx="2891980" cy="369332"/>
          </a:xfrm>
          <a:prstGeom prst="rect">
            <a:avLst/>
          </a:prstGeom>
          <a:noFill/>
        </p:spPr>
        <p:txBody>
          <a:bodyPr wrap="square">
            <a:spAutoFit/>
          </a:bodyPr>
          <a:lstStyle/>
          <a:p>
            <a:r>
              <a:rPr lang="it-IT" sz="1800" dirty="0">
                <a:solidFill>
                  <a:srgbClr val="010202"/>
                </a:solidFill>
                <a:latin typeface="Montserrat-Regular"/>
              </a:rPr>
              <a:t>Selettività orizzontale:</a:t>
            </a:r>
            <a:endParaRPr lang="it-IT" dirty="0"/>
          </a:p>
        </p:txBody>
      </p:sp>
      <p:pic>
        <p:nvPicPr>
          <p:cNvPr id="12" name="Immagine 11">
            <a:extLst>
              <a:ext uri="{FF2B5EF4-FFF2-40B4-BE49-F238E27FC236}">
                <a16:creationId xmlns:a16="http://schemas.microsoft.com/office/drawing/2014/main" id="{E2E2C95C-3AAC-177C-A77C-5B89FD417F7F}"/>
              </a:ext>
            </a:extLst>
          </p:cNvPr>
          <p:cNvPicPr>
            <a:picLocks noChangeAspect="1"/>
          </p:cNvPicPr>
          <p:nvPr/>
        </p:nvPicPr>
        <p:blipFill>
          <a:blip r:embed="rId3"/>
          <a:stretch>
            <a:fillRect/>
          </a:stretch>
        </p:blipFill>
        <p:spPr>
          <a:xfrm>
            <a:off x="6603554" y="3176292"/>
            <a:ext cx="2403923" cy="2432541"/>
          </a:xfrm>
          <a:prstGeom prst="rect">
            <a:avLst/>
          </a:prstGeom>
        </p:spPr>
      </p:pic>
      <p:sp>
        <p:nvSpPr>
          <p:cNvPr id="14" name="CasellaDiTesto 13">
            <a:extLst>
              <a:ext uri="{FF2B5EF4-FFF2-40B4-BE49-F238E27FC236}">
                <a16:creationId xmlns:a16="http://schemas.microsoft.com/office/drawing/2014/main" id="{6B2884CC-8426-EA4D-6F9E-BA42DC398737}"/>
              </a:ext>
            </a:extLst>
          </p:cNvPr>
          <p:cNvSpPr txBox="1"/>
          <p:nvPr/>
        </p:nvSpPr>
        <p:spPr>
          <a:xfrm>
            <a:off x="6562725" y="2827466"/>
            <a:ext cx="2485582" cy="369332"/>
          </a:xfrm>
          <a:prstGeom prst="rect">
            <a:avLst/>
          </a:prstGeom>
          <a:noFill/>
        </p:spPr>
        <p:txBody>
          <a:bodyPr wrap="square">
            <a:spAutoFit/>
          </a:bodyPr>
          <a:lstStyle/>
          <a:p>
            <a:r>
              <a:rPr lang="it-IT" sz="1800" dirty="0">
                <a:solidFill>
                  <a:srgbClr val="010202"/>
                </a:solidFill>
                <a:latin typeface="Montserrat-Regular"/>
              </a:rPr>
              <a:t>Selettività verticale:</a:t>
            </a:r>
            <a:endParaRPr lang="it-IT" dirty="0"/>
          </a:p>
        </p:txBody>
      </p:sp>
    </p:spTree>
    <p:extLst>
      <p:ext uri="{BB962C8B-B14F-4D97-AF65-F5344CB8AC3E}">
        <p14:creationId xmlns:p14="http://schemas.microsoft.com/office/powerpoint/2010/main" val="236023676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478F0563B4305547B76831C514938802" ma:contentTypeVersion="18" ma:contentTypeDescription="Creare un nuovo documento." ma:contentTypeScope="" ma:versionID="bc121d12e2c3a8b1166c3de19792a3a0">
  <xsd:schema xmlns:xsd="http://www.w3.org/2001/XMLSchema" xmlns:xs="http://www.w3.org/2001/XMLSchema" xmlns:p="http://schemas.microsoft.com/office/2006/metadata/properties" xmlns:ns2="d5045a8a-7497-4d53-8c9d-ca9585b7cac4" xmlns:ns3="5828a302-157e-49dc-9aab-8f637c787c34" targetNamespace="http://schemas.microsoft.com/office/2006/metadata/properties" ma:root="true" ma:fieldsID="5237f00755f4c9f4b1d418f64496dca0" ns2:_="" ns3:_="">
    <xsd:import namespace="d5045a8a-7497-4d53-8c9d-ca9585b7cac4"/>
    <xsd:import namespace="5828a302-157e-49dc-9aab-8f637c787c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045a8a-7497-4d53-8c9d-ca9585b7ca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Tag immagine" ma:readOnly="false" ma:fieldId="{5cf76f15-5ced-4ddc-b409-7134ff3c332f}" ma:taxonomyMulti="true" ma:sspId="ec14b329-b22a-44c1-bcca-9ac5dbb34d0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28a302-157e-49dc-9aab-8f637c787c34"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8dd6f23a-302f-4105-8d77-6b1754284d34}" ma:internalName="TaxCatchAll" ma:showField="CatchAllData" ma:web="5828a302-157e-49dc-9aab-8f637c787c3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828a302-157e-49dc-9aab-8f637c787c34" xsi:nil="true"/>
    <lcf76f155ced4ddcb4097134ff3c332f xmlns="d5045a8a-7497-4d53-8c9d-ca9585b7ca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995858B-8FF4-4262-9888-3F11545A4BDE}"/>
</file>

<file path=customXml/itemProps2.xml><?xml version="1.0" encoding="utf-8"?>
<ds:datastoreItem xmlns:ds="http://schemas.openxmlformats.org/officeDocument/2006/customXml" ds:itemID="{5B6CEDD8-EF02-4D3D-88C4-B2D2734DD901}"/>
</file>

<file path=customXml/itemProps3.xml><?xml version="1.0" encoding="utf-8"?>
<ds:datastoreItem xmlns:ds="http://schemas.openxmlformats.org/officeDocument/2006/customXml" ds:itemID="{C66D7E17-CEC9-4E3A-8D02-1C7FACE700B7}"/>
</file>

<file path=docProps/app.xml><?xml version="1.0" encoding="utf-8"?>
<Properties xmlns="http://schemas.openxmlformats.org/officeDocument/2006/extended-properties" xmlns:vt="http://schemas.openxmlformats.org/officeDocument/2006/docPropsVTypes">
  <Template/>
  <TotalTime>866</TotalTime>
  <Words>2150</Words>
  <Application>Microsoft Office PowerPoint</Application>
  <PresentationFormat>Widescreen</PresentationFormat>
  <Paragraphs>205</Paragraphs>
  <Slides>29</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29</vt:i4>
      </vt:variant>
    </vt:vector>
  </HeadingPairs>
  <TitlesOfParts>
    <vt:vector size="35" baseType="lpstr">
      <vt:lpstr>Arial</vt:lpstr>
      <vt:lpstr>Calibri</vt:lpstr>
      <vt:lpstr>Calibri Light</vt:lpstr>
      <vt:lpstr>Comic Sans MS</vt:lpstr>
      <vt:lpstr>Montserrat-Regular</vt:lpstr>
      <vt:lpstr>Tema di Office</vt:lpstr>
      <vt:lpstr>Presentazione standard di PowerPoint</vt:lpstr>
      <vt:lpstr>Norma di riferimento</vt:lpstr>
      <vt:lpstr>Tipi di impianti di distribuzione</vt:lpstr>
      <vt:lpstr>Tipi di impianti di distribuzione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Principio funzionamento relè differenziali </vt:lpstr>
      <vt:lpstr>Presentazione standard di PowerPoint</vt:lpstr>
      <vt:lpstr>Relè differenziali a toroide separato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Locatelli Elisa</dc:creator>
  <cp:lastModifiedBy>Andrea Bonetti</cp:lastModifiedBy>
  <cp:revision>133</cp:revision>
  <cp:lastPrinted>2025-05-19T09:50:49Z</cp:lastPrinted>
  <dcterms:created xsi:type="dcterms:W3CDTF">2025-05-13T09:51:44Z</dcterms:created>
  <dcterms:modified xsi:type="dcterms:W3CDTF">2025-06-04T10:11:40Z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0x010100478F0563B4305547B76831C514938802</vt:lpwstr>
  </property>
</Properties>
</file>